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59" r:id="rId4"/>
    <p:sldId id="257" r:id="rId5"/>
    <p:sldId id="258" r:id="rId6"/>
    <p:sldId id="260" r:id="rId7"/>
    <p:sldId id="264" r:id="rId8"/>
    <p:sldId id="261" r:id="rId9"/>
    <p:sldId id="262" r:id="rId10"/>
    <p:sldId id="263"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snapToGrid="0">
      <p:cViewPr varScale="1">
        <p:scale>
          <a:sx n="69" d="100"/>
          <a:sy n="69"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FB536-6DBF-4574-B108-5481A14A7072}" type="datetimeFigureOut">
              <a:rPr lang="tr-TR" smtClean="0"/>
              <a:t>3.04.2023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1869FE-1FCB-49F0-A77A-311C48392A13}" type="slidenum">
              <a:rPr lang="tr-TR" smtClean="0"/>
              <a:t>‹#›</a:t>
            </a:fld>
            <a:endParaRPr lang="tr-TR"/>
          </a:p>
        </p:txBody>
      </p:sp>
    </p:spTree>
    <p:extLst>
      <p:ext uri="{BB962C8B-B14F-4D97-AF65-F5344CB8AC3E}">
        <p14:creationId xmlns:p14="http://schemas.microsoft.com/office/powerpoint/2010/main" val="3287115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58039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6FCC19-55BF-4B61-BA3C-FA19414A282B}" type="datetimeFigureOut">
              <a:rPr lang="tr-TR" smtClean="0"/>
              <a:t>3.04.2023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96297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60487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261296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82864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6FCC19-55BF-4B61-BA3C-FA19414A282B}" type="datetimeFigureOut">
              <a:rPr lang="tr-TR" smtClean="0"/>
              <a:t>3.04.2023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082424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6FCC19-55BF-4B61-BA3C-FA19414A282B}" type="datetimeFigureOut">
              <a:rPr lang="tr-TR" smtClean="0"/>
              <a:t>3.04.2023</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1032613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2034472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271139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213811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6FCC19-55BF-4B61-BA3C-FA19414A282B}" type="datetimeFigureOut">
              <a:rPr lang="tr-TR" smtClean="0"/>
              <a:t>3.04.2023</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186482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F6FCC19-55BF-4B61-BA3C-FA19414A282B}" type="datetimeFigureOut">
              <a:rPr lang="tr-TR" smtClean="0"/>
              <a:t>3.04.2023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53502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6FCC19-55BF-4B61-BA3C-FA19414A282B}" type="datetimeFigureOut">
              <a:rPr lang="tr-TR" smtClean="0"/>
              <a:t>3.04.2023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126483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F6FCC19-55BF-4B61-BA3C-FA19414A282B}" type="datetimeFigureOut">
              <a:rPr lang="tr-TR" smtClean="0"/>
              <a:t>3.04.2023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230368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FCC19-55BF-4B61-BA3C-FA19414A282B}" type="datetimeFigureOut">
              <a:rPr lang="tr-TR" smtClean="0"/>
              <a:t>3.04.2023</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93937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6FCC19-55BF-4B61-BA3C-FA19414A282B}" type="datetimeFigureOut">
              <a:rPr lang="tr-TR" smtClean="0"/>
              <a:t>3.04.2023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295019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6FCC19-55BF-4B61-BA3C-FA19414A282B}" type="datetimeFigureOut">
              <a:rPr lang="tr-TR" smtClean="0"/>
              <a:t>3.04.2023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BD4921-FE31-4E60-9139-31F61B34B82D}" type="slidenum">
              <a:rPr lang="tr-TR" smtClean="0"/>
              <a:t>‹#›</a:t>
            </a:fld>
            <a:endParaRPr lang="tr-TR"/>
          </a:p>
        </p:txBody>
      </p:sp>
    </p:spTree>
    <p:extLst>
      <p:ext uri="{BB962C8B-B14F-4D97-AF65-F5344CB8AC3E}">
        <p14:creationId xmlns:p14="http://schemas.microsoft.com/office/powerpoint/2010/main" val="377599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F6FCC19-55BF-4B61-BA3C-FA19414A282B}" type="datetimeFigureOut">
              <a:rPr lang="tr-TR" smtClean="0"/>
              <a:t>3.04.2023</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4BD4921-FE31-4E60-9139-31F61B34B82D}" type="slidenum">
              <a:rPr lang="tr-TR" smtClean="0"/>
              <a:t>‹#›</a:t>
            </a:fld>
            <a:endParaRPr lang="tr-TR"/>
          </a:p>
        </p:txBody>
      </p:sp>
    </p:spTree>
    <p:extLst>
      <p:ext uri="{BB962C8B-B14F-4D97-AF65-F5344CB8AC3E}">
        <p14:creationId xmlns:p14="http://schemas.microsoft.com/office/powerpoint/2010/main" val="3805127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solidFill>
                  <a:schemeClr val="bg1">
                    <a:lumMod val="75000"/>
                  </a:schemeClr>
                </a:solidFill>
              </a:rPr>
              <a:t>12.Sınıflar İçin Akademik Model Süreci</a:t>
            </a:r>
            <a:endParaRPr lang="tr-TR" b="1" dirty="0">
              <a:solidFill>
                <a:schemeClr val="bg1">
                  <a:lumMod val="75000"/>
                </a:schemeClr>
              </a:solidFill>
            </a:endParaRPr>
          </a:p>
        </p:txBody>
      </p:sp>
    </p:spTree>
    <p:extLst>
      <p:ext uri="{BB962C8B-B14F-4D97-AF65-F5344CB8AC3E}">
        <p14:creationId xmlns:p14="http://schemas.microsoft.com/office/powerpoint/2010/main" val="3530944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9318" y="649755"/>
            <a:ext cx="10011809" cy="706964"/>
          </a:xfrm>
        </p:spPr>
        <p:txBody>
          <a:bodyPr/>
          <a:lstStyle/>
          <a:p>
            <a:pPr algn="ctr"/>
            <a:r>
              <a:rPr lang="tr-TR" dirty="0" smtClean="0"/>
              <a:t>Alanlara Göre </a:t>
            </a:r>
            <a:r>
              <a:rPr lang="tr-TR" dirty="0"/>
              <a:t>G</a:t>
            </a:r>
            <a:r>
              <a:rPr lang="tr-TR" dirty="0" smtClean="0"/>
              <a:t>idilebilecek </a:t>
            </a:r>
            <a:r>
              <a:rPr lang="tr-TR" dirty="0" smtClean="0"/>
              <a:t>Bölümlerden Bazıları</a:t>
            </a:r>
            <a:endParaRPr lang="tr-TR" dirty="0"/>
          </a:p>
        </p:txBody>
      </p:sp>
      <p:sp>
        <p:nvSpPr>
          <p:cNvPr id="3" name="İçerik Yer Tutucusu 2"/>
          <p:cNvSpPr>
            <a:spLocks noGrp="1"/>
          </p:cNvSpPr>
          <p:nvPr>
            <p:ph idx="1"/>
          </p:nvPr>
        </p:nvSpPr>
        <p:spPr>
          <a:xfrm>
            <a:off x="2110918" y="1431250"/>
            <a:ext cx="8825659" cy="569191"/>
          </a:xfrm>
        </p:spPr>
        <p:txBody>
          <a:bodyPr>
            <a:noAutofit/>
          </a:bodyPr>
          <a:lstStyle/>
          <a:p>
            <a:r>
              <a:rPr lang="tr-TR" sz="3200" b="1" dirty="0" smtClean="0">
                <a:solidFill>
                  <a:schemeClr val="bg1"/>
                </a:solidFill>
              </a:rPr>
              <a:t>Yabancı Dil Alanına Göre;</a:t>
            </a:r>
            <a:endParaRPr lang="tr-TR" sz="3200" b="1" dirty="0">
              <a:solidFill>
                <a:schemeClr val="bg1"/>
              </a:solidFill>
            </a:endParaRPr>
          </a:p>
        </p:txBody>
      </p:sp>
      <p:sp>
        <p:nvSpPr>
          <p:cNvPr id="4" name="Dikdörtgen 3"/>
          <p:cNvSpPr/>
          <p:nvPr/>
        </p:nvSpPr>
        <p:spPr>
          <a:xfrm>
            <a:off x="1044118" y="2333685"/>
            <a:ext cx="6096000" cy="4524315"/>
          </a:xfrm>
          <a:prstGeom prst="rect">
            <a:avLst/>
          </a:prstGeom>
        </p:spPr>
        <p:txBody>
          <a:bodyPr>
            <a:spAutoFit/>
          </a:bodyPr>
          <a:lstStyle/>
          <a:p>
            <a:pPr marL="285750" indent="-285750" fontAlgn="base">
              <a:buFont typeface="Wingdings" panose="05000000000000000000" pitchFamily="2" charset="2"/>
              <a:buChar char="ü"/>
            </a:pPr>
            <a:r>
              <a:rPr lang="tr-TR" dirty="0">
                <a:solidFill>
                  <a:srgbClr val="262626"/>
                </a:solidFill>
              </a:rPr>
              <a:t>Alman Dili ve Edebiyatı Bölümü </a:t>
            </a:r>
          </a:p>
          <a:p>
            <a:pPr marL="285750" indent="-285750" fontAlgn="base">
              <a:buFont typeface="Wingdings" panose="05000000000000000000" pitchFamily="2" charset="2"/>
              <a:buChar char="ü"/>
            </a:pPr>
            <a:r>
              <a:rPr lang="tr-TR" dirty="0">
                <a:solidFill>
                  <a:srgbClr val="262626"/>
                </a:solidFill>
              </a:rPr>
              <a:t>Almanca Mütercim ve Tercümanlık Bölümü </a:t>
            </a:r>
          </a:p>
          <a:p>
            <a:pPr marL="285750" indent="-285750" fontAlgn="base">
              <a:buFont typeface="Wingdings" panose="05000000000000000000" pitchFamily="2" charset="2"/>
              <a:buChar char="ü"/>
            </a:pPr>
            <a:r>
              <a:rPr lang="tr-TR" dirty="0">
                <a:solidFill>
                  <a:srgbClr val="262626"/>
                </a:solidFill>
              </a:rPr>
              <a:t>Almanca Öğretmenliği Bölümü </a:t>
            </a:r>
          </a:p>
          <a:p>
            <a:pPr marL="285750" indent="-285750" fontAlgn="base">
              <a:buFont typeface="Wingdings" panose="05000000000000000000" pitchFamily="2" charset="2"/>
              <a:buChar char="ü"/>
            </a:pPr>
            <a:r>
              <a:rPr lang="tr-TR" dirty="0">
                <a:solidFill>
                  <a:srgbClr val="262626"/>
                </a:solidFill>
              </a:rPr>
              <a:t>Amerikan Kültürü ve Edebiyatı  </a:t>
            </a:r>
          </a:p>
          <a:p>
            <a:pPr marL="285750" indent="-285750" fontAlgn="base">
              <a:buFont typeface="Wingdings" panose="05000000000000000000" pitchFamily="2" charset="2"/>
              <a:buChar char="ü"/>
            </a:pPr>
            <a:r>
              <a:rPr lang="tr-TR" dirty="0">
                <a:solidFill>
                  <a:srgbClr val="262626"/>
                </a:solidFill>
              </a:rPr>
              <a:t>Arap Dili ve Edebiyatı Bölümü </a:t>
            </a:r>
          </a:p>
          <a:p>
            <a:pPr marL="285750" indent="-285750" fontAlgn="base">
              <a:buFont typeface="Wingdings" panose="05000000000000000000" pitchFamily="2" charset="2"/>
              <a:buChar char="ü"/>
            </a:pPr>
            <a:r>
              <a:rPr lang="tr-TR" dirty="0">
                <a:solidFill>
                  <a:srgbClr val="262626"/>
                </a:solidFill>
              </a:rPr>
              <a:t>Arapça Mütercim ve Tercümanlık  </a:t>
            </a:r>
          </a:p>
          <a:p>
            <a:pPr marL="285750" indent="-285750" fontAlgn="base">
              <a:buFont typeface="Wingdings" panose="05000000000000000000" pitchFamily="2" charset="2"/>
              <a:buChar char="ü"/>
            </a:pPr>
            <a:r>
              <a:rPr lang="tr-TR" dirty="0">
                <a:solidFill>
                  <a:srgbClr val="262626"/>
                </a:solidFill>
              </a:rPr>
              <a:t>Arapça Öğretmenliği Bölümü </a:t>
            </a:r>
            <a:endParaRPr lang="tr-TR" dirty="0" smtClean="0">
              <a:solidFill>
                <a:srgbClr val="262626"/>
              </a:solidFill>
            </a:endParaRPr>
          </a:p>
          <a:p>
            <a:pPr marL="285750" indent="-285750" fontAlgn="base">
              <a:buFont typeface="Wingdings" panose="05000000000000000000" pitchFamily="2" charset="2"/>
              <a:buChar char="ü"/>
            </a:pPr>
            <a:r>
              <a:rPr lang="tr-TR" dirty="0"/>
              <a:t>Fransız Dili ve Edebiyatı  </a:t>
            </a:r>
          </a:p>
          <a:p>
            <a:pPr marL="285750" indent="-285750" fontAlgn="base">
              <a:buFont typeface="Wingdings" panose="05000000000000000000" pitchFamily="2" charset="2"/>
              <a:buChar char="ü"/>
            </a:pPr>
            <a:r>
              <a:rPr lang="tr-TR" dirty="0"/>
              <a:t>Fransızca Mütercim ve Tercümanlık  </a:t>
            </a:r>
          </a:p>
          <a:p>
            <a:pPr marL="285750" indent="-285750" fontAlgn="base">
              <a:buFont typeface="Wingdings" panose="05000000000000000000" pitchFamily="2" charset="2"/>
              <a:buChar char="ü"/>
            </a:pPr>
            <a:r>
              <a:rPr lang="tr-TR" dirty="0"/>
              <a:t>Fransızca Öğretmenliği Bölümü </a:t>
            </a:r>
          </a:p>
          <a:p>
            <a:pPr marL="285750" indent="-285750" fontAlgn="base">
              <a:buFont typeface="Wingdings" panose="05000000000000000000" pitchFamily="2" charset="2"/>
              <a:buChar char="ü"/>
            </a:pPr>
            <a:r>
              <a:rPr lang="tr-TR" dirty="0"/>
              <a:t>İngiliz Dil Bilimi  </a:t>
            </a:r>
          </a:p>
          <a:p>
            <a:pPr marL="285750" indent="-285750" fontAlgn="base">
              <a:buFont typeface="Wingdings" panose="05000000000000000000" pitchFamily="2" charset="2"/>
              <a:buChar char="ü"/>
            </a:pPr>
            <a:r>
              <a:rPr lang="tr-TR" dirty="0"/>
              <a:t>İngiliz Dili ve Edebiyatı  </a:t>
            </a:r>
          </a:p>
          <a:p>
            <a:pPr marL="285750" indent="-285750" fontAlgn="base">
              <a:buFont typeface="Wingdings" panose="05000000000000000000" pitchFamily="2" charset="2"/>
              <a:buChar char="ü"/>
            </a:pPr>
            <a:r>
              <a:rPr lang="tr-TR" dirty="0"/>
              <a:t>İngiliz ve Rus Dilleri ve Edebiyatları Bölümü </a:t>
            </a:r>
          </a:p>
          <a:p>
            <a:pPr marL="285750" indent="-285750" fontAlgn="base">
              <a:buFont typeface="Wingdings" panose="05000000000000000000" pitchFamily="2" charset="2"/>
              <a:buChar char="ü"/>
            </a:pPr>
            <a:r>
              <a:rPr lang="tr-TR" dirty="0"/>
              <a:t>İngilizce Mütercim ve Tercümanlık  </a:t>
            </a:r>
          </a:p>
          <a:p>
            <a:pPr marL="285750" indent="-285750" fontAlgn="base">
              <a:buFont typeface="Wingdings" panose="05000000000000000000" pitchFamily="2" charset="2"/>
              <a:buChar char="ü"/>
            </a:pPr>
            <a:r>
              <a:rPr lang="tr-TR" dirty="0"/>
              <a:t>İngilizce Öğretmenliği Bölümü </a:t>
            </a:r>
          </a:p>
          <a:p>
            <a:pPr marL="285750" indent="-285750" fontAlgn="base">
              <a:buFont typeface="Wingdings" panose="05000000000000000000" pitchFamily="2" charset="2"/>
              <a:buChar char="ü"/>
            </a:pPr>
            <a:endParaRPr lang="tr-TR" b="0" i="0" u="none" strike="noStrike" dirty="0">
              <a:solidFill>
                <a:srgbClr val="262626"/>
              </a:solidFill>
              <a:effectLst/>
            </a:endParaRPr>
          </a:p>
        </p:txBody>
      </p:sp>
      <p:sp>
        <p:nvSpPr>
          <p:cNvPr id="5" name="Dikdörtgen 4"/>
          <p:cNvSpPr/>
          <p:nvPr/>
        </p:nvSpPr>
        <p:spPr>
          <a:xfrm>
            <a:off x="6523747" y="2482748"/>
            <a:ext cx="6096000" cy="2585323"/>
          </a:xfrm>
          <a:prstGeom prst="rect">
            <a:avLst/>
          </a:prstGeom>
        </p:spPr>
        <p:txBody>
          <a:bodyPr>
            <a:spAutoFit/>
          </a:bodyPr>
          <a:lstStyle/>
          <a:p>
            <a:pPr marL="285750" indent="-285750" fontAlgn="base">
              <a:buFont typeface="Wingdings" panose="05000000000000000000" pitchFamily="2" charset="2"/>
              <a:buChar char="ü"/>
            </a:pPr>
            <a:r>
              <a:rPr lang="tr-TR" dirty="0">
                <a:solidFill>
                  <a:srgbClr val="262626"/>
                </a:solidFill>
              </a:rPr>
              <a:t>Mütercim-Tercümanlık  </a:t>
            </a:r>
          </a:p>
          <a:p>
            <a:pPr marL="285750" indent="-285750" fontAlgn="base">
              <a:buFont typeface="Wingdings" panose="05000000000000000000" pitchFamily="2" charset="2"/>
              <a:buChar char="ü"/>
            </a:pPr>
            <a:r>
              <a:rPr lang="tr-TR" dirty="0">
                <a:solidFill>
                  <a:srgbClr val="262626"/>
                </a:solidFill>
              </a:rPr>
              <a:t>Rus Dili ve Edebiyatı Bölümü </a:t>
            </a:r>
          </a:p>
          <a:p>
            <a:pPr marL="285750" indent="-285750" fontAlgn="base">
              <a:buFont typeface="Wingdings" panose="05000000000000000000" pitchFamily="2" charset="2"/>
              <a:buChar char="ü"/>
            </a:pPr>
            <a:r>
              <a:rPr lang="tr-TR" dirty="0">
                <a:solidFill>
                  <a:srgbClr val="262626"/>
                </a:solidFill>
              </a:rPr>
              <a:t>Rus Dili ve Edebiyatı Öğretmenliği  </a:t>
            </a:r>
          </a:p>
          <a:p>
            <a:pPr marL="285750" indent="-285750" fontAlgn="base">
              <a:buFont typeface="Wingdings" panose="05000000000000000000" pitchFamily="2" charset="2"/>
              <a:buChar char="ü"/>
            </a:pPr>
            <a:r>
              <a:rPr lang="tr-TR" dirty="0">
                <a:solidFill>
                  <a:srgbClr val="262626"/>
                </a:solidFill>
              </a:rPr>
              <a:t>Rus ve İngiliz Dilleri ve Edebiyatları Bölümü </a:t>
            </a:r>
          </a:p>
          <a:p>
            <a:pPr marL="285750" indent="-285750" fontAlgn="base">
              <a:buFont typeface="Wingdings" panose="05000000000000000000" pitchFamily="2" charset="2"/>
              <a:buChar char="ü"/>
            </a:pPr>
            <a:r>
              <a:rPr lang="tr-TR" dirty="0">
                <a:solidFill>
                  <a:srgbClr val="262626"/>
                </a:solidFill>
              </a:rPr>
              <a:t>Rusça Mütercim ve Tercümanlık  </a:t>
            </a:r>
          </a:p>
          <a:p>
            <a:pPr marL="285750" indent="-285750" fontAlgn="base">
              <a:buFont typeface="Wingdings" panose="05000000000000000000" pitchFamily="2" charset="2"/>
              <a:buChar char="ü"/>
            </a:pPr>
            <a:r>
              <a:rPr lang="tr-TR" dirty="0" smtClean="0">
                <a:solidFill>
                  <a:srgbClr val="262626"/>
                </a:solidFill>
              </a:rPr>
              <a:t>Turizm </a:t>
            </a:r>
            <a:r>
              <a:rPr lang="tr-TR" dirty="0">
                <a:solidFill>
                  <a:srgbClr val="262626"/>
                </a:solidFill>
              </a:rPr>
              <a:t>Rehberliği  </a:t>
            </a:r>
          </a:p>
          <a:p>
            <a:pPr marL="285750" indent="-285750" fontAlgn="base">
              <a:buFont typeface="Wingdings" panose="05000000000000000000" pitchFamily="2" charset="2"/>
              <a:buChar char="ü"/>
            </a:pPr>
            <a:r>
              <a:rPr lang="tr-TR" dirty="0">
                <a:solidFill>
                  <a:srgbClr val="262626"/>
                </a:solidFill>
              </a:rPr>
              <a:t>Ukrayna Dili ve Edebiyatı Bölümü </a:t>
            </a:r>
          </a:p>
          <a:p>
            <a:pPr marL="285750" indent="-285750" fontAlgn="base">
              <a:buFont typeface="Wingdings" panose="05000000000000000000" pitchFamily="2" charset="2"/>
              <a:buChar char="ü"/>
            </a:pPr>
            <a:r>
              <a:rPr lang="tr-TR" dirty="0">
                <a:solidFill>
                  <a:srgbClr val="262626"/>
                </a:solidFill>
              </a:rPr>
              <a:t>Urdu Dili ve Edebiyatı  </a:t>
            </a:r>
          </a:p>
          <a:p>
            <a:pPr marL="285750" indent="-285750" fontAlgn="base">
              <a:buFont typeface="Wingdings" panose="05000000000000000000" pitchFamily="2" charset="2"/>
              <a:buChar char="ü"/>
            </a:pPr>
            <a:r>
              <a:rPr lang="tr-TR" dirty="0">
                <a:solidFill>
                  <a:srgbClr val="262626"/>
                </a:solidFill>
              </a:rPr>
              <a:t>Yunan Dili ve Edebiyatı Bölümü </a:t>
            </a:r>
            <a:endParaRPr lang="tr-TR" b="0" i="0" u="none" strike="noStrike" dirty="0">
              <a:solidFill>
                <a:srgbClr val="262626"/>
              </a:solidFill>
              <a:effectLst/>
            </a:endParaRPr>
          </a:p>
        </p:txBody>
      </p:sp>
    </p:spTree>
    <p:extLst>
      <p:ext uri="{BB962C8B-B14F-4D97-AF65-F5344CB8AC3E}">
        <p14:creationId xmlns:p14="http://schemas.microsoft.com/office/powerpoint/2010/main" val="1661161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44118" y="494029"/>
            <a:ext cx="9651591" cy="861420"/>
          </a:xfrm>
        </p:spPr>
        <p:txBody>
          <a:bodyPr>
            <a:normAutofit/>
          </a:bodyPr>
          <a:lstStyle/>
          <a:p>
            <a:pPr algn="ctr"/>
            <a:r>
              <a:rPr lang="tr-TR" sz="2000" dirty="0" smtClean="0">
                <a:solidFill>
                  <a:schemeClr val="bg1"/>
                </a:solidFill>
              </a:rPr>
              <a:t>Okulumuz öğrencilerinin Ek puan alarak gidebilecekleri iki yıllık bölümler</a:t>
            </a:r>
            <a:endParaRPr lang="tr-TR" sz="2000" dirty="0">
              <a:solidFill>
                <a:schemeClr val="bg1"/>
              </a:solidFill>
            </a:endParaRPr>
          </a:p>
        </p:txBody>
      </p:sp>
      <p:pic>
        <p:nvPicPr>
          <p:cNvPr id="4" name="Resim 3" descr="kilavuz08032023.pdf - Google Chrome"/>
          <p:cNvPicPr>
            <a:picLocks noChangeAspect="1"/>
          </p:cNvPicPr>
          <p:nvPr/>
        </p:nvPicPr>
        <p:blipFill rotWithShape="1">
          <a:blip r:embed="rId2">
            <a:extLst>
              <a:ext uri="{28A0092B-C50C-407E-A947-70E740481C1C}">
                <a14:useLocalDpi xmlns:a14="http://schemas.microsoft.com/office/drawing/2010/main" val="0"/>
              </a:ext>
            </a:extLst>
          </a:blip>
          <a:srcRect l="64408" t="17606" r="18251" b="37222"/>
          <a:stretch/>
        </p:blipFill>
        <p:spPr>
          <a:xfrm>
            <a:off x="1044118" y="924739"/>
            <a:ext cx="3828618" cy="5369123"/>
          </a:xfrm>
          <a:prstGeom prst="rect">
            <a:avLst/>
          </a:prstGeom>
        </p:spPr>
      </p:pic>
      <p:pic>
        <p:nvPicPr>
          <p:cNvPr id="5" name="Resim 4" descr="kilavuz08032023.pdf - Google Chrome"/>
          <p:cNvPicPr>
            <a:picLocks noChangeAspect="1"/>
          </p:cNvPicPr>
          <p:nvPr/>
        </p:nvPicPr>
        <p:blipFill rotWithShape="1">
          <a:blip r:embed="rId2">
            <a:extLst>
              <a:ext uri="{28A0092B-C50C-407E-A947-70E740481C1C}">
                <a14:useLocalDpi xmlns:a14="http://schemas.microsoft.com/office/drawing/2010/main" val="0"/>
              </a:ext>
            </a:extLst>
          </a:blip>
          <a:srcRect l="64104" t="62557" r="18169"/>
          <a:stretch/>
        </p:blipFill>
        <p:spPr>
          <a:xfrm>
            <a:off x="6345381" y="1104800"/>
            <a:ext cx="4563485" cy="5189062"/>
          </a:xfrm>
          <a:prstGeom prst="rect">
            <a:avLst/>
          </a:prstGeom>
        </p:spPr>
      </p:pic>
    </p:spTree>
    <p:extLst>
      <p:ext uri="{BB962C8B-B14F-4D97-AF65-F5344CB8AC3E}">
        <p14:creationId xmlns:p14="http://schemas.microsoft.com/office/powerpoint/2010/main" val="405481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bg1">
                    <a:lumMod val="75000"/>
                  </a:schemeClr>
                </a:solidFill>
              </a:rPr>
              <a:t>12.Sınıflar İçin Akademik Model </a:t>
            </a:r>
            <a:r>
              <a:rPr lang="tr-TR" b="1" dirty="0" smtClean="0">
                <a:solidFill>
                  <a:schemeClr val="bg1">
                    <a:lumMod val="75000"/>
                  </a:schemeClr>
                </a:solidFill>
              </a:rPr>
              <a:t>Süreci Nedir?</a:t>
            </a:r>
            <a:endParaRPr lang="tr-TR" dirty="0"/>
          </a:p>
        </p:txBody>
      </p:sp>
      <p:sp>
        <p:nvSpPr>
          <p:cNvPr id="3" name="İçerik Yer Tutucusu 2"/>
          <p:cNvSpPr>
            <a:spLocks noGrp="1"/>
          </p:cNvSpPr>
          <p:nvPr>
            <p:ph idx="1"/>
          </p:nvPr>
        </p:nvSpPr>
        <p:spPr/>
        <p:txBody>
          <a:bodyPr>
            <a:normAutofit/>
          </a:bodyPr>
          <a:lstStyle/>
          <a:p>
            <a:r>
              <a:rPr lang="tr-TR" sz="3200" dirty="0" smtClean="0"/>
              <a:t>Akademik Paket; 11. sınıftan 12. sınıfa geçen öğrencilere 12. sınıfta staja gitmeyip akademik dersler görerek üniversite sınavına hazırlanabilme imkanı sunuyor.</a:t>
            </a:r>
            <a:endParaRPr lang="tr-TR" sz="3200" dirty="0"/>
          </a:p>
        </p:txBody>
      </p:sp>
    </p:spTree>
    <p:extLst>
      <p:ext uri="{BB962C8B-B14F-4D97-AF65-F5344CB8AC3E}">
        <p14:creationId xmlns:p14="http://schemas.microsoft.com/office/powerpoint/2010/main" val="286584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4" y="2603500"/>
            <a:ext cx="10358173" cy="3416300"/>
          </a:xfrm>
        </p:spPr>
        <p:txBody>
          <a:bodyPr>
            <a:noAutofit/>
          </a:bodyPr>
          <a:lstStyle/>
          <a:p>
            <a:r>
              <a:rPr lang="tr-TR" sz="2400" dirty="0"/>
              <a:t>4 akademik eğitim modelinden birini seçerek haftada 5 gün akademik eğitim alabilme imkânı sunulacak. Öğrencilerin bu eğitim modelinden yararlanabilmeleri için 9, 10 ve 11. sınıftaki akademik ders ortalamasının </a:t>
            </a:r>
            <a:r>
              <a:rPr lang="tr-TR" sz="2400" b="1" dirty="0">
                <a:solidFill>
                  <a:srgbClr val="7030A0"/>
                </a:solidFill>
              </a:rPr>
              <a:t>70 puan üzerinde olması</a:t>
            </a:r>
            <a:r>
              <a:rPr lang="tr-TR" sz="2400" dirty="0"/>
              <a:t> ve </a:t>
            </a:r>
            <a:r>
              <a:rPr lang="tr-TR" sz="2400" b="1" dirty="0">
                <a:solidFill>
                  <a:srgbClr val="7030A0"/>
                </a:solidFill>
              </a:rPr>
              <a:t>11. veya 12. sınıfın sonunda 40 gün stajlarını tamamlaması gerekiyor. </a:t>
            </a:r>
            <a:endParaRPr lang="tr-TR" sz="2400" b="1" dirty="0" smtClean="0">
              <a:solidFill>
                <a:srgbClr val="7030A0"/>
              </a:solidFill>
            </a:endParaRPr>
          </a:p>
          <a:p>
            <a:r>
              <a:rPr lang="tr-TR" sz="2400" dirty="0" smtClean="0"/>
              <a:t>Okula </a:t>
            </a:r>
            <a:r>
              <a:rPr lang="tr-TR" sz="2400" dirty="0"/>
              <a:t>geldikleri 5 gün boyunca haftada 31 saat akademik eğitim alacaklar. Stajlarını ise 11 ya da 12. sınıfın yaz döneminde yapabilecekler. Bunun yanı sıra öğrencilerimize ücretsiz dağıtılan ders kitapları akademik paket içeriğine uygun hazırlanacak."</a:t>
            </a:r>
          </a:p>
        </p:txBody>
      </p:sp>
      <p:sp>
        <p:nvSpPr>
          <p:cNvPr id="2" name="Metin kutusu 1"/>
          <p:cNvSpPr txBox="1"/>
          <p:nvPr/>
        </p:nvSpPr>
        <p:spPr>
          <a:xfrm>
            <a:off x="3158836" y="1108364"/>
            <a:ext cx="5167746" cy="769441"/>
          </a:xfrm>
          <a:prstGeom prst="rect">
            <a:avLst/>
          </a:prstGeom>
          <a:noFill/>
        </p:spPr>
        <p:txBody>
          <a:bodyPr wrap="square" rtlCol="0">
            <a:spAutoFit/>
          </a:bodyPr>
          <a:lstStyle/>
          <a:p>
            <a:r>
              <a:rPr lang="tr-TR" sz="4400" dirty="0" smtClean="0">
                <a:solidFill>
                  <a:schemeClr val="bg1"/>
                </a:solidFill>
              </a:rPr>
              <a:t>Şartları Nelerdir?</a:t>
            </a:r>
            <a:endParaRPr lang="tr-TR" sz="4400" dirty="0">
              <a:solidFill>
                <a:schemeClr val="bg1"/>
              </a:solidFill>
            </a:endParaRPr>
          </a:p>
        </p:txBody>
      </p:sp>
    </p:spTree>
    <p:extLst>
      <p:ext uri="{BB962C8B-B14F-4D97-AF65-F5344CB8AC3E}">
        <p14:creationId xmlns:p14="http://schemas.microsoft.com/office/powerpoint/2010/main" val="4092466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2020 - 23 Sayılı karar ve ekleri 12. Sınıf Akademik Destek Dersleri.pdf ve diğer 1 sayfa - Profil 1 - Microsoft​ Edge"/>
          <p:cNvPicPr>
            <a:picLocks noGrp="1" noChangeAspect="1"/>
          </p:cNvPicPr>
          <p:nvPr>
            <p:ph idx="1"/>
          </p:nvPr>
        </p:nvPicPr>
        <p:blipFill rotWithShape="1">
          <a:blip r:embed="rId2">
            <a:extLst>
              <a:ext uri="{28A0092B-C50C-407E-A947-70E740481C1C}">
                <a14:useLocalDpi xmlns:a14="http://schemas.microsoft.com/office/drawing/2010/main" val="0"/>
              </a:ext>
            </a:extLst>
          </a:blip>
          <a:srcRect l="21375" t="35096" r="54285" b="22875"/>
          <a:stretch/>
        </p:blipFill>
        <p:spPr>
          <a:xfrm>
            <a:off x="207816" y="2236673"/>
            <a:ext cx="5167747" cy="4803823"/>
          </a:xfrm>
        </p:spPr>
      </p:pic>
      <p:pic>
        <p:nvPicPr>
          <p:cNvPr id="6" name="Resim 5" descr="2020 - 23 Sayılı karar ve ekleri 12. Sınıf Akademik Destek Dersleri.pdf ve diğer 1 sayfa - Profil 1 - Microsoft​ Edge"/>
          <p:cNvPicPr>
            <a:picLocks noChangeAspect="1"/>
          </p:cNvPicPr>
          <p:nvPr/>
        </p:nvPicPr>
        <p:blipFill rotWithShape="1">
          <a:blip r:embed="rId3">
            <a:extLst>
              <a:ext uri="{28A0092B-C50C-407E-A947-70E740481C1C}">
                <a14:useLocalDpi xmlns:a14="http://schemas.microsoft.com/office/drawing/2010/main" val="0"/>
              </a:ext>
            </a:extLst>
          </a:blip>
          <a:srcRect l="21818" t="27942" r="54886" b="29419"/>
          <a:stretch/>
        </p:blipFill>
        <p:spPr>
          <a:xfrm>
            <a:off x="6896100" y="2236673"/>
            <a:ext cx="5060374" cy="4986319"/>
          </a:xfrm>
          <a:prstGeom prst="rect">
            <a:avLst/>
          </a:prstGeom>
        </p:spPr>
      </p:pic>
      <p:sp>
        <p:nvSpPr>
          <p:cNvPr id="8" name="Metin kutusu 7"/>
          <p:cNvSpPr txBox="1"/>
          <p:nvPr/>
        </p:nvSpPr>
        <p:spPr>
          <a:xfrm>
            <a:off x="969818" y="1299333"/>
            <a:ext cx="3269673" cy="584775"/>
          </a:xfrm>
          <a:prstGeom prst="rect">
            <a:avLst/>
          </a:prstGeom>
          <a:noFill/>
        </p:spPr>
        <p:txBody>
          <a:bodyPr wrap="square" rtlCol="0">
            <a:spAutoFit/>
          </a:bodyPr>
          <a:lstStyle/>
          <a:p>
            <a:pPr algn="ctr"/>
            <a:r>
              <a:rPr lang="tr-TR" sz="3200" b="1" dirty="0" smtClean="0">
                <a:solidFill>
                  <a:schemeClr val="bg1">
                    <a:lumMod val="75000"/>
                  </a:schemeClr>
                </a:solidFill>
              </a:rPr>
              <a:t>Sayısal Model</a:t>
            </a:r>
            <a:endParaRPr lang="tr-TR" sz="3200" b="1" dirty="0">
              <a:solidFill>
                <a:schemeClr val="bg1">
                  <a:lumMod val="75000"/>
                </a:schemeClr>
              </a:solidFill>
            </a:endParaRPr>
          </a:p>
        </p:txBody>
      </p:sp>
      <p:sp>
        <p:nvSpPr>
          <p:cNvPr id="9" name="Metin kutusu 8"/>
          <p:cNvSpPr txBox="1"/>
          <p:nvPr/>
        </p:nvSpPr>
        <p:spPr>
          <a:xfrm>
            <a:off x="7467599" y="1053112"/>
            <a:ext cx="3269673" cy="1077218"/>
          </a:xfrm>
          <a:prstGeom prst="rect">
            <a:avLst/>
          </a:prstGeom>
          <a:noFill/>
        </p:spPr>
        <p:txBody>
          <a:bodyPr wrap="square" rtlCol="0">
            <a:spAutoFit/>
          </a:bodyPr>
          <a:lstStyle/>
          <a:p>
            <a:pPr algn="ctr"/>
            <a:r>
              <a:rPr lang="tr-TR" sz="3200" b="1" dirty="0" smtClean="0">
                <a:solidFill>
                  <a:schemeClr val="bg1">
                    <a:lumMod val="75000"/>
                  </a:schemeClr>
                </a:solidFill>
              </a:rPr>
              <a:t>Eşit Ağırlık Model</a:t>
            </a:r>
            <a:endParaRPr lang="tr-TR" sz="3200" b="1" dirty="0">
              <a:solidFill>
                <a:schemeClr val="bg1">
                  <a:lumMod val="75000"/>
                </a:schemeClr>
              </a:solidFill>
            </a:endParaRPr>
          </a:p>
        </p:txBody>
      </p:sp>
    </p:spTree>
    <p:extLst>
      <p:ext uri="{BB962C8B-B14F-4D97-AF65-F5344CB8AC3E}">
        <p14:creationId xmlns:p14="http://schemas.microsoft.com/office/powerpoint/2010/main" val="571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descr="2020 - 23 Sayılı karar ve ekleri 12. Sınıf Akademik Destek Dersleri.pdf ve diğer 1 sayfa - Profil 1 - Microsoft​ Edge"/>
          <p:cNvPicPr>
            <a:picLocks noChangeAspect="1"/>
          </p:cNvPicPr>
          <p:nvPr/>
        </p:nvPicPr>
        <p:blipFill rotWithShape="1">
          <a:blip r:embed="rId2">
            <a:extLst>
              <a:ext uri="{28A0092B-C50C-407E-A947-70E740481C1C}">
                <a14:useLocalDpi xmlns:a14="http://schemas.microsoft.com/office/drawing/2010/main" val="0"/>
              </a:ext>
            </a:extLst>
          </a:blip>
          <a:srcRect l="48523" t="28152" r="26591" b="27520"/>
          <a:stretch/>
        </p:blipFill>
        <p:spPr>
          <a:xfrm>
            <a:off x="6511637" y="2022769"/>
            <a:ext cx="5298573" cy="5080822"/>
          </a:xfrm>
          <a:prstGeom prst="rect">
            <a:avLst/>
          </a:prstGeom>
        </p:spPr>
      </p:pic>
      <p:pic>
        <p:nvPicPr>
          <p:cNvPr id="8" name="Resim 7" descr="2020 - 23 Sayılı karar ve ekleri 12. Sınıf Akademik Destek Dersleri.pdf ve diğer 1 sayfa - Profil 1 - Microsoft​ Edge"/>
          <p:cNvPicPr>
            <a:picLocks noChangeAspect="1"/>
          </p:cNvPicPr>
          <p:nvPr/>
        </p:nvPicPr>
        <p:blipFill rotWithShape="1">
          <a:blip r:embed="rId3">
            <a:extLst>
              <a:ext uri="{28A0092B-C50C-407E-A947-70E740481C1C}">
                <a14:useLocalDpi xmlns:a14="http://schemas.microsoft.com/office/drawing/2010/main" val="0"/>
              </a:ext>
            </a:extLst>
          </a:blip>
          <a:srcRect l="48182" t="35541" r="26249" b="22454"/>
          <a:stretch/>
        </p:blipFill>
        <p:spPr>
          <a:xfrm>
            <a:off x="0" y="2040422"/>
            <a:ext cx="5744650" cy="5080822"/>
          </a:xfrm>
          <a:prstGeom prst="rect">
            <a:avLst/>
          </a:prstGeom>
        </p:spPr>
      </p:pic>
      <p:sp>
        <p:nvSpPr>
          <p:cNvPr id="9" name="Metin kutusu 8"/>
          <p:cNvSpPr txBox="1"/>
          <p:nvPr/>
        </p:nvSpPr>
        <p:spPr>
          <a:xfrm>
            <a:off x="969818" y="1206955"/>
            <a:ext cx="3269673" cy="584775"/>
          </a:xfrm>
          <a:prstGeom prst="rect">
            <a:avLst/>
          </a:prstGeom>
          <a:noFill/>
        </p:spPr>
        <p:txBody>
          <a:bodyPr wrap="square" rtlCol="0">
            <a:spAutoFit/>
          </a:bodyPr>
          <a:lstStyle/>
          <a:p>
            <a:pPr algn="ctr"/>
            <a:r>
              <a:rPr lang="tr-TR" sz="3200" b="1" dirty="0" smtClean="0">
                <a:solidFill>
                  <a:schemeClr val="bg1">
                    <a:lumMod val="75000"/>
                  </a:schemeClr>
                </a:solidFill>
              </a:rPr>
              <a:t>Sözel Model</a:t>
            </a:r>
            <a:endParaRPr lang="tr-TR" sz="3200" b="1" dirty="0">
              <a:solidFill>
                <a:schemeClr val="bg1">
                  <a:lumMod val="75000"/>
                </a:schemeClr>
              </a:solidFill>
            </a:endParaRPr>
          </a:p>
        </p:txBody>
      </p:sp>
      <p:sp>
        <p:nvSpPr>
          <p:cNvPr id="10" name="Metin kutusu 9"/>
          <p:cNvSpPr txBox="1"/>
          <p:nvPr/>
        </p:nvSpPr>
        <p:spPr>
          <a:xfrm>
            <a:off x="7176655" y="945551"/>
            <a:ext cx="3699163" cy="1077218"/>
          </a:xfrm>
          <a:prstGeom prst="rect">
            <a:avLst/>
          </a:prstGeom>
          <a:noFill/>
        </p:spPr>
        <p:txBody>
          <a:bodyPr wrap="square" rtlCol="0">
            <a:spAutoFit/>
          </a:bodyPr>
          <a:lstStyle/>
          <a:p>
            <a:pPr algn="ctr"/>
            <a:r>
              <a:rPr lang="tr-TR" sz="3200" b="1" dirty="0" smtClean="0">
                <a:solidFill>
                  <a:schemeClr val="bg1">
                    <a:lumMod val="75000"/>
                  </a:schemeClr>
                </a:solidFill>
              </a:rPr>
              <a:t>Yabancı Dil Modeli</a:t>
            </a:r>
            <a:endParaRPr lang="tr-TR" sz="3200" b="1" dirty="0">
              <a:solidFill>
                <a:schemeClr val="bg1">
                  <a:lumMod val="75000"/>
                </a:schemeClr>
              </a:solidFill>
            </a:endParaRPr>
          </a:p>
        </p:txBody>
      </p:sp>
    </p:spTree>
    <p:extLst>
      <p:ext uri="{BB962C8B-B14F-4D97-AF65-F5344CB8AC3E}">
        <p14:creationId xmlns:p14="http://schemas.microsoft.com/office/powerpoint/2010/main" val="114523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2990" y="1313705"/>
            <a:ext cx="8825659" cy="555336"/>
          </a:xfrm>
        </p:spPr>
        <p:txBody>
          <a:bodyPr>
            <a:noAutofit/>
          </a:bodyPr>
          <a:lstStyle/>
          <a:p>
            <a:r>
              <a:rPr lang="tr-TR" sz="4000" b="1" dirty="0" smtClean="0">
                <a:solidFill>
                  <a:schemeClr val="bg1"/>
                </a:solidFill>
              </a:rPr>
              <a:t>Sayısal Alana Göre;</a:t>
            </a:r>
            <a:endParaRPr lang="tr-TR" sz="4000" b="1" dirty="0">
              <a:solidFill>
                <a:schemeClr val="bg1"/>
              </a:solidFill>
            </a:endParaRPr>
          </a:p>
        </p:txBody>
      </p:sp>
      <p:sp>
        <p:nvSpPr>
          <p:cNvPr id="4" name="Dikdörtgen 3"/>
          <p:cNvSpPr/>
          <p:nvPr/>
        </p:nvSpPr>
        <p:spPr>
          <a:xfrm>
            <a:off x="457200" y="2579592"/>
            <a:ext cx="6096000" cy="3970318"/>
          </a:xfrm>
          <a:prstGeom prst="rect">
            <a:avLst/>
          </a:prstGeom>
        </p:spPr>
        <p:txBody>
          <a:bodyPr>
            <a:spAutoFit/>
          </a:bodyPr>
          <a:lstStyle/>
          <a:p>
            <a:pPr marL="342900" indent="-342900" fontAlgn="base">
              <a:buFont typeface="Wingdings" panose="05000000000000000000" pitchFamily="2" charset="2"/>
              <a:buChar char="ü"/>
            </a:pPr>
            <a:r>
              <a:rPr lang="tr-TR" dirty="0"/>
              <a:t>Tıp (6 Yıllık)</a:t>
            </a:r>
          </a:p>
          <a:p>
            <a:pPr marL="342900" indent="-342900" fontAlgn="base">
              <a:buFont typeface="Wingdings" panose="05000000000000000000" pitchFamily="2" charset="2"/>
              <a:buChar char="ü"/>
            </a:pPr>
            <a:r>
              <a:rPr lang="tr-TR" dirty="0"/>
              <a:t>Veteriner (5 Yıllık) </a:t>
            </a:r>
            <a:endParaRPr lang="tr-TR" dirty="0">
              <a:solidFill>
                <a:srgbClr val="262626"/>
              </a:solidFill>
            </a:endParaRPr>
          </a:p>
          <a:p>
            <a:pPr marL="342900" indent="-342900" fontAlgn="base">
              <a:buFont typeface="Wingdings" panose="05000000000000000000" pitchFamily="2" charset="2"/>
              <a:buChar char="ü"/>
            </a:pPr>
            <a:r>
              <a:rPr lang="tr-TR" dirty="0" smtClean="0">
                <a:solidFill>
                  <a:srgbClr val="262626"/>
                </a:solidFill>
              </a:rPr>
              <a:t>Beslenme </a:t>
            </a:r>
            <a:r>
              <a:rPr lang="tr-TR" dirty="0">
                <a:solidFill>
                  <a:srgbClr val="262626"/>
                </a:solidFill>
              </a:rPr>
              <a:t>ve Diyetetik </a:t>
            </a:r>
          </a:p>
          <a:p>
            <a:pPr marL="342900" indent="-342900" fontAlgn="base">
              <a:buFont typeface="Wingdings" panose="05000000000000000000" pitchFamily="2" charset="2"/>
              <a:buChar char="ü"/>
            </a:pPr>
            <a:r>
              <a:rPr lang="tr-TR" dirty="0">
                <a:solidFill>
                  <a:srgbClr val="262626"/>
                </a:solidFill>
              </a:rPr>
              <a:t>Bilgi Güvenliği Teknolojisi </a:t>
            </a:r>
          </a:p>
          <a:p>
            <a:pPr marL="342900" indent="-342900" fontAlgn="base">
              <a:buFont typeface="Wingdings" panose="05000000000000000000" pitchFamily="2" charset="2"/>
              <a:buChar char="ü"/>
            </a:pPr>
            <a:r>
              <a:rPr lang="tr-TR" dirty="0">
                <a:solidFill>
                  <a:srgbClr val="262626"/>
                </a:solidFill>
              </a:rPr>
              <a:t>Bilgisayar Bilimleri </a:t>
            </a:r>
          </a:p>
          <a:p>
            <a:pPr marL="342900" indent="-342900" fontAlgn="base">
              <a:buFont typeface="Wingdings" panose="05000000000000000000" pitchFamily="2" charset="2"/>
              <a:buChar char="ü"/>
            </a:pPr>
            <a:r>
              <a:rPr lang="tr-TR" dirty="0">
                <a:solidFill>
                  <a:srgbClr val="262626"/>
                </a:solidFill>
              </a:rPr>
              <a:t>Bilgisayar Mühendisliği  </a:t>
            </a:r>
          </a:p>
          <a:p>
            <a:pPr marL="342900" indent="-342900" fontAlgn="base">
              <a:buFont typeface="Wingdings" panose="05000000000000000000" pitchFamily="2" charset="2"/>
              <a:buChar char="ü"/>
            </a:pPr>
            <a:r>
              <a:rPr lang="tr-TR" dirty="0">
                <a:solidFill>
                  <a:srgbClr val="262626"/>
                </a:solidFill>
              </a:rPr>
              <a:t>Bilgisayar Teknolojisi ve Bilişim Sistemleri </a:t>
            </a:r>
          </a:p>
          <a:p>
            <a:pPr marL="342900" indent="-342900" fontAlgn="base">
              <a:buFont typeface="Wingdings" panose="05000000000000000000" pitchFamily="2" charset="2"/>
              <a:buChar char="ü"/>
            </a:pPr>
            <a:r>
              <a:rPr lang="tr-TR" dirty="0">
                <a:solidFill>
                  <a:srgbClr val="262626"/>
                </a:solidFill>
              </a:rPr>
              <a:t>Bilgisayar ve Öğretim Teknolojileri Öğretmenliği </a:t>
            </a:r>
          </a:p>
          <a:p>
            <a:pPr marL="342900" indent="-342900" fontAlgn="base">
              <a:buFont typeface="Wingdings" panose="05000000000000000000" pitchFamily="2" charset="2"/>
              <a:buChar char="ü"/>
            </a:pPr>
            <a:r>
              <a:rPr lang="tr-TR" dirty="0">
                <a:solidFill>
                  <a:srgbClr val="262626"/>
                </a:solidFill>
              </a:rPr>
              <a:t>Bilişim Sistemleri Mühendisliği </a:t>
            </a:r>
            <a:endParaRPr lang="tr-TR" dirty="0" smtClean="0">
              <a:solidFill>
                <a:srgbClr val="262626"/>
              </a:solidFill>
            </a:endParaRPr>
          </a:p>
          <a:p>
            <a:pPr marL="342900" indent="-342900" fontAlgn="base">
              <a:buFont typeface="Wingdings" panose="05000000000000000000" pitchFamily="2" charset="2"/>
              <a:buChar char="ü"/>
            </a:pPr>
            <a:r>
              <a:rPr lang="tr-TR" dirty="0"/>
              <a:t>Biyoloji </a:t>
            </a:r>
          </a:p>
          <a:p>
            <a:pPr marL="342900" indent="-342900" fontAlgn="base">
              <a:buFont typeface="Wingdings" panose="05000000000000000000" pitchFamily="2" charset="2"/>
              <a:buChar char="ü"/>
            </a:pPr>
            <a:r>
              <a:rPr lang="tr-TR" dirty="0"/>
              <a:t>Biyoloji Öğretmenliği </a:t>
            </a:r>
          </a:p>
          <a:p>
            <a:pPr marL="342900" indent="-342900" fontAlgn="base">
              <a:buFont typeface="Wingdings" panose="05000000000000000000" pitchFamily="2" charset="2"/>
              <a:buChar char="ü"/>
            </a:pPr>
            <a:r>
              <a:rPr lang="tr-TR" dirty="0"/>
              <a:t>Biyomedikal Mühendisliği </a:t>
            </a:r>
          </a:p>
          <a:p>
            <a:pPr marL="342900" indent="-342900" fontAlgn="base">
              <a:buFont typeface="Wingdings" panose="05000000000000000000" pitchFamily="2" charset="2"/>
              <a:buChar char="ü"/>
            </a:pPr>
            <a:r>
              <a:rPr lang="tr-TR" dirty="0" err="1"/>
              <a:t>Biyomühendislik</a:t>
            </a:r>
            <a:r>
              <a:rPr lang="tr-TR" dirty="0"/>
              <a:t> </a:t>
            </a:r>
          </a:p>
          <a:p>
            <a:pPr fontAlgn="base">
              <a:buFont typeface="Arial" panose="020B0604020202020204" pitchFamily="34" charset="0"/>
              <a:buChar char="•"/>
            </a:pPr>
            <a:endParaRPr lang="tr-TR" b="0" i="0" u="none" strike="noStrike" dirty="0">
              <a:solidFill>
                <a:srgbClr val="262626"/>
              </a:solidFill>
              <a:effectLst/>
              <a:latin typeface="Lato-Regular"/>
            </a:endParaRPr>
          </a:p>
        </p:txBody>
      </p:sp>
      <p:sp>
        <p:nvSpPr>
          <p:cNvPr id="5" name="Dikdörtgen 4"/>
          <p:cNvSpPr/>
          <p:nvPr/>
        </p:nvSpPr>
        <p:spPr>
          <a:xfrm>
            <a:off x="6303819" y="2427331"/>
            <a:ext cx="6096000" cy="3970318"/>
          </a:xfrm>
          <a:prstGeom prst="rect">
            <a:avLst/>
          </a:prstGeom>
        </p:spPr>
        <p:txBody>
          <a:bodyPr>
            <a:spAutoFit/>
          </a:bodyPr>
          <a:lstStyle/>
          <a:p>
            <a:pPr marL="285750" indent="-285750" fontAlgn="base">
              <a:buFont typeface="Wingdings" panose="05000000000000000000" pitchFamily="2" charset="2"/>
              <a:buChar char="ü"/>
            </a:pPr>
            <a:r>
              <a:rPr lang="tr-TR" dirty="0" smtClean="0">
                <a:solidFill>
                  <a:srgbClr val="262626"/>
                </a:solidFill>
              </a:rPr>
              <a:t>Dijital Oyun Tasarımı</a:t>
            </a:r>
            <a:r>
              <a:rPr lang="tr-TR" dirty="0">
                <a:solidFill>
                  <a:srgbClr val="262626"/>
                </a:solidFill>
              </a:rPr>
              <a:t> </a:t>
            </a:r>
          </a:p>
          <a:p>
            <a:pPr marL="285750" indent="-285750" fontAlgn="base">
              <a:buFont typeface="Wingdings" panose="05000000000000000000" pitchFamily="2" charset="2"/>
              <a:buChar char="ü"/>
            </a:pPr>
            <a:r>
              <a:rPr lang="tr-TR" dirty="0">
                <a:solidFill>
                  <a:srgbClr val="262626"/>
                </a:solidFill>
              </a:rPr>
              <a:t>Dil ve Konuşma Terapisi </a:t>
            </a:r>
          </a:p>
          <a:p>
            <a:pPr marL="285750" indent="-285750" fontAlgn="base">
              <a:buFont typeface="Wingdings" panose="05000000000000000000" pitchFamily="2" charset="2"/>
              <a:buChar char="ü"/>
            </a:pPr>
            <a:r>
              <a:rPr lang="tr-TR" dirty="0">
                <a:solidFill>
                  <a:srgbClr val="262626"/>
                </a:solidFill>
              </a:rPr>
              <a:t>Diş Hekimliği (5 Yıllık) </a:t>
            </a:r>
          </a:p>
          <a:p>
            <a:pPr marL="285750" indent="-285750" fontAlgn="base">
              <a:buFont typeface="Wingdings" panose="05000000000000000000" pitchFamily="2" charset="2"/>
              <a:buChar char="ü"/>
            </a:pPr>
            <a:r>
              <a:rPr lang="tr-TR" dirty="0">
                <a:solidFill>
                  <a:srgbClr val="262626"/>
                </a:solidFill>
              </a:rPr>
              <a:t>Ebelik </a:t>
            </a:r>
          </a:p>
          <a:p>
            <a:pPr marL="285750" indent="-285750" fontAlgn="base">
              <a:buFont typeface="Wingdings" panose="05000000000000000000" pitchFamily="2" charset="2"/>
              <a:buChar char="ü"/>
            </a:pPr>
            <a:r>
              <a:rPr lang="tr-TR" dirty="0">
                <a:solidFill>
                  <a:srgbClr val="262626"/>
                </a:solidFill>
              </a:rPr>
              <a:t>Eczacılık (5 Yıllık) </a:t>
            </a:r>
          </a:p>
          <a:p>
            <a:pPr marL="285750" indent="-285750" fontAlgn="base">
              <a:buFont typeface="Wingdings" panose="05000000000000000000" pitchFamily="2" charset="2"/>
              <a:buChar char="ü"/>
            </a:pPr>
            <a:r>
              <a:rPr lang="tr-TR" dirty="0">
                <a:solidFill>
                  <a:srgbClr val="262626"/>
                </a:solidFill>
              </a:rPr>
              <a:t>Elektrik Mühendisliği </a:t>
            </a:r>
          </a:p>
          <a:p>
            <a:pPr marL="285750" indent="-285750" fontAlgn="base">
              <a:buFont typeface="Wingdings" panose="05000000000000000000" pitchFamily="2" charset="2"/>
              <a:buChar char="ü"/>
            </a:pPr>
            <a:r>
              <a:rPr lang="tr-TR" dirty="0">
                <a:solidFill>
                  <a:srgbClr val="262626"/>
                </a:solidFill>
              </a:rPr>
              <a:t>Elektrik-Elektronik Mühendisliği </a:t>
            </a:r>
          </a:p>
          <a:p>
            <a:pPr marL="285750" indent="-285750" fontAlgn="base">
              <a:buFont typeface="Wingdings" panose="05000000000000000000" pitchFamily="2" charset="2"/>
              <a:buChar char="ü"/>
            </a:pPr>
            <a:r>
              <a:rPr lang="tr-TR" dirty="0">
                <a:solidFill>
                  <a:srgbClr val="262626"/>
                </a:solidFill>
              </a:rPr>
              <a:t>Elektronik Mühendisliği </a:t>
            </a:r>
          </a:p>
          <a:p>
            <a:pPr marL="285750" indent="-285750" fontAlgn="base">
              <a:buFont typeface="Wingdings" panose="05000000000000000000" pitchFamily="2" charset="2"/>
              <a:buChar char="ü"/>
            </a:pPr>
            <a:r>
              <a:rPr lang="tr-TR" dirty="0">
                <a:solidFill>
                  <a:srgbClr val="262626"/>
                </a:solidFill>
              </a:rPr>
              <a:t>Elektronik ve Haberleşme Mühendisliği </a:t>
            </a:r>
          </a:p>
          <a:p>
            <a:pPr marL="285750" indent="-285750" fontAlgn="base">
              <a:buFont typeface="Wingdings" panose="05000000000000000000" pitchFamily="2" charset="2"/>
              <a:buChar char="ü"/>
            </a:pPr>
            <a:r>
              <a:rPr lang="tr-TR" dirty="0">
                <a:solidFill>
                  <a:srgbClr val="262626"/>
                </a:solidFill>
              </a:rPr>
              <a:t>Endüstri Mühendisliği </a:t>
            </a:r>
            <a:endParaRPr lang="tr-TR" dirty="0" smtClean="0">
              <a:solidFill>
                <a:srgbClr val="262626"/>
              </a:solidFill>
            </a:endParaRPr>
          </a:p>
          <a:p>
            <a:pPr marL="285750" indent="-285750" fontAlgn="base">
              <a:buFont typeface="Wingdings" panose="05000000000000000000" pitchFamily="2" charset="2"/>
              <a:buChar char="ü"/>
            </a:pPr>
            <a:r>
              <a:rPr lang="tr-TR" dirty="0"/>
              <a:t>Fizyoterapi ve </a:t>
            </a:r>
            <a:r>
              <a:rPr lang="tr-TR" dirty="0" smtClean="0"/>
              <a:t>Rehabilitasyon</a:t>
            </a:r>
          </a:p>
          <a:p>
            <a:pPr marL="285750" indent="-285750" fontAlgn="base">
              <a:buFont typeface="Wingdings" panose="05000000000000000000" pitchFamily="2" charset="2"/>
              <a:buChar char="ü"/>
            </a:pPr>
            <a:r>
              <a:rPr lang="tr-TR" dirty="0"/>
              <a:t>Gemi İnşaatı ve Gemi Makineleri Mühendisliği </a:t>
            </a:r>
          </a:p>
          <a:p>
            <a:pPr marL="285750" indent="-285750" fontAlgn="base">
              <a:buFont typeface="Wingdings" panose="05000000000000000000" pitchFamily="2" charset="2"/>
              <a:buChar char="ü"/>
            </a:pPr>
            <a:r>
              <a:rPr lang="tr-TR" dirty="0"/>
              <a:t>Gemi Makineleri İşletme Mühendisliği </a:t>
            </a:r>
          </a:p>
          <a:p>
            <a:pPr fontAlgn="base">
              <a:buFont typeface="Arial" panose="020B0604020202020204" pitchFamily="34" charset="0"/>
              <a:buChar char="•"/>
            </a:pPr>
            <a:endParaRPr lang="tr-TR" b="0" i="0" u="none" strike="noStrike" dirty="0">
              <a:solidFill>
                <a:srgbClr val="262626"/>
              </a:solidFill>
              <a:effectLst/>
              <a:latin typeface="Lato-Regular"/>
            </a:endParaRPr>
          </a:p>
        </p:txBody>
      </p:sp>
      <p:sp>
        <p:nvSpPr>
          <p:cNvPr id="7" name="Unvan 1"/>
          <p:cNvSpPr>
            <a:spLocks noGrp="1"/>
          </p:cNvSpPr>
          <p:nvPr>
            <p:ph type="title"/>
          </p:nvPr>
        </p:nvSpPr>
        <p:spPr>
          <a:xfrm>
            <a:off x="739318" y="649755"/>
            <a:ext cx="10011809" cy="706964"/>
          </a:xfrm>
        </p:spPr>
        <p:txBody>
          <a:bodyPr/>
          <a:lstStyle/>
          <a:p>
            <a:pPr algn="ctr"/>
            <a:r>
              <a:rPr lang="tr-TR" dirty="0" smtClean="0"/>
              <a:t>Alanlara Göre </a:t>
            </a:r>
            <a:r>
              <a:rPr lang="tr-TR" dirty="0"/>
              <a:t>G</a:t>
            </a:r>
            <a:r>
              <a:rPr lang="tr-TR" dirty="0" smtClean="0"/>
              <a:t>idilebilecek </a:t>
            </a:r>
            <a:r>
              <a:rPr lang="tr-TR" dirty="0" smtClean="0"/>
              <a:t>Bölümlerden Bazıları</a:t>
            </a:r>
            <a:endParaRPr lang="tr-TR" dirty="0"/>
          </a:p>
        </p:txBody>
      </p:sp>
    </p:spTree>
    <p:extLst>
      <p:ext uri="{BB962C8B-B14F-4D97-AF65-F5344CB8AC3E}">
        <p14:creationId xmlns:p14="http://schemas.microsoft.com/office/powerpoint/2010/main" val="306712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2990" y="1313705"/>
            <a:ext cx="8825659" cy="555336"/>
          </a:xfrm>
        </p:spPr>
        <p:txBody>
          <a:bodyPr>
            <a:noAutofit/>
          </a:bodyPr>
          <a:lstStyle/>
          <a:p>
            <a:r>
              <a:rPr lang="tr-TR" sz="4000" b="1" dirty="0" smtClean="0">
                <a:solidFill>
                  <a:schemeClr val="bg1"/>
                </a:solidFill>
              </a:rPr>
              <a:t>Sayısal Alana Göre;</a:t>
            </a:r>
            <a:endParaRPr lang="tr-TR" sz="4000" b="1" dirty="0">
              <a:solidFill>
                <a:schemeClr val="bg1"/>
              </a:solidFill>
            </a:endParaRPr>
          </a:p>
        </p:txBody>
      </p:sp>
      <p:sp>
        <p:nvSpPr>
          <p:cNvPr id="6" name="Dikdörtgen 5"/>
          <p:cNvSpPr/>
          <p:nvPr/>
        </p:nvSpPr>
        <p:spPr>
          <a:xfrm>
            <a:off x="955963" y="2576005"/>
            <a:ext cx="6096000" cy="2585323"/>
          </a:xfrm>
          <a:prstGeom prst="rect">
            <a:avLst/>
          </a:prstGeom>
        </p:spPr>
        <p:txBody>
          <a:bodyPr>
            <a:spAutoFit/>
          </a:bodyPr>
          <a:lstStyle/>
          <a:p>
            <a:pPr marL="285750" indent="-285750" fontAlgn="base">
              <a:buFont typeface="Wingdings" panose="05000000000000000000" pitchFamily="2" charset="2"/>
              <a:buChar char="ü"/>
            </a:pPr>
            <a:r>
              <a:rPr lang="tr-TR" dirty="0">
                <a:solidFill>
                  <a:srgbClr val="262626"/>
                </a:solidFill>
              </a:rPr>
              <a:t>Hemşirelik </a:t>
            </a:r>
          </a:p>
          <a:p>
            <a:pPr marL="285750" indent="-285750" fontAlgn="base">
              <a:buFont typeface="Wingdings" panose="05000000000000000000" pitchFamily="2" charset="2"/>
              <a:buChar char="ü"/>
            </a:pPr>
            <a:r>
              <a:rPr lang="tr-TR" dirty="0">
                <a:solidFill>
                  <a:srgbClr val="262626"/>
                </a:solidFill>
              </a:rPr>
              <a:t>Hidrojeoloji Mühendisliği </a:t>
            </a:r>
          </a:p>
          <a:p>
            <a:pPr marL="285750" indent="-285750" fontAlgn="base">
              <a:buFont typeface="Wingdings" panose="05000000000000000000" pitchFamily="2" charset="2"/>
              <a:buChar char="ü"/>
            </a:pPr>
            <a:r>
              <a:rPr lang="tr-TR" dirty="0">
                <a:solidFill>
                  <a:srgbClr val="262626"/>
                </a:solidFill>
              </a:rPr>
              <a:t>İç Mimarlık </a:t>
            </a:r>
          </a:p>
          <a:p>
            <a:pPr marL="285750" indent="-285750" fontAlgn="base">
              <a:buFont typeface="Wingdings" panose="05000000000000000000" pitchFamily="2" charset="2"/>
              <a:buChar char="ü"/>
            </a:pPr>
            <a:r>
              <a:rPr lang="tr-TR" dirty="0">
                <a:solidFill>
                  <a:srgbClr val="262626"/>
                </a:solidFill>
              </a:rPr>
              <a:t>İlköğretim Matematik Öğretmenliği </a:t>
            </a:r>
          </a:p>
          <a:p>
            <a:pPr marL="285750" indent="-285750" fontAlgn="base">
              <a:buFont typeface="Wingdings" panose="05000000000000000000" pitchFamily="2" charset="2"/>
              <a:buChar char="ü"/>
            </a:pPr>
            <a:r>
              <a:rPr lang="tr-TR" dirty="0">
                <a:solidFill>
                  <a:srgbClr val="262626"/>
                </a:solidFill>
              </a:rPr>
              <a:t>İmalat Mühendisliği </a:t>
            </a:r>
          </a:p>
          <a:p>
            <a:pPr marL="285750" indent="-285750" fontAlgn="base">
              <a:buFont typeface="Wingdings" panose="05000000000000000000" pitchFamily="2" charset="2"/>
              <a:buChar char="ü"/>
            </a:pPr>
            <a:r>
              <a:rPr lang="tr-TR" dirty="0">
                <a:solidFill>
                  <a:srgbClr val="262626"/>
                </a:solidFill>
              </a:rPr>
              <a:t>İnşaat Mühendisliği </a:t>
            </a:r>
            <a:endParaRPr lang="tr-TR" dirty="0" smtClean="0">
              <a:solidFill>
                <a:srgbClr val="262626"/>
              </a:solidFill>
            </a:endParaRPr>
          </a:p>
          <a:p>
            <a:pPr marL="285750" indent="-285750" fontAlgn="base">
              <a:buFont typeface="Wingdings" panose="05000000000000000000" pitchFamily="2" charset="2"/>
              <a:buChar char="ü"/>
            </a:pPr>
            <a:r>
              <a:rPr lang="tr-TR" dirty="0"/>
              <a:t>Mimarlık </a:t>
            </a:r>
          </a:p>
          <a:p>
            <a:pPr marL="285750" indent="-285750" fontAlgn="base">
              <a:buFont typeface="Wingdings" panose="05000000000000000000" pitchFamily="2" charset="2"/>
              <a:buChar char="ü"/>
            </a:pPr>
            <a:r>
              <a:rPr lang="tr-TR" dirty="0"/>
              <a:t>Moleküler Biyoloji ve Genetik </a:t>
            </a:r>
          </a:p>
          <a:p>
            <a:pPr marL="285750" indent="-285750" fontAlgn="base">
              <a:buFont typeface="Wingdings" panose="05000000000000000000" pitchFamily="2" charset="2"/>
              <a:buChar char="ü"/>
            </a:pPr>
            <a:r>
              <a:rPr lang="tr-TR" dirty="0"/>
              <a:t>Moleküler </a:t>
            </a:r>
            <a:r>
              <a:rPr lang="tr-TR" dirty="0" err="1"/>
              <a:t>Biyoteknoloji</a:t>
            </a:r>
            <a:r>
              <a:rPr lang="tr-TR" dirty="0"/>
              <a:t> </a:t>
            </a:r>
          </a:p>
        </p:txBody>
      </p:sp>
      <p:sp>
        <p:nvSpPr>
          <p:cNvPr id="7" name="Dikdörtgen 6"/>
          <p:cNvSpPr/>
          <p:nvPr/>
        </p:nvSpPr>
        <p:spPr>
          <a:xfrm>
            <a:off x="6135819" y="2963932"/>
            <a:ext cx="6096000" cy="1477328"/>
          </a:xfrm>
          <a:prstGeom prst="rect">
            <a:avLst/>
          </a:prstGeom>
        </p:spPr>
        <p:txBody>
          <a:bodyPr>
            <a:spAutoFit/>
          </a:bodyPr>
          <a:lstStyle/>
          <a:p>
            <a:pPr marL="285750" indent="-285750" fontAlgn="base">
              <a:buFont typeface="Wingdings" panose="05000000000000000000" pitchFamily="2" charset="2"/>
              <a:buChar char="ü"/>
            </a:pPr>
            <a:r>
              <a:rPr lang="tr-TR" dirty="0">
                <a:solidFill>
                  <a:srgbClr val="262626"/>
                </a:solidFill>
              </a:rPr>
              <a:t>Yapay Zeka Mühendisliği </a:t>
            </a:r>
          </a:p>
          <a:p>
            <a:pPr marL="285750" indent="-285750" fontAlgn="base">
              <a:buFont typeface="Wingdings" panose="05000000000000000000" pitchFamily="2" charset="2"/>
              <a:buChar char="ü"/>
            </a:pPr>
            <a:r>
              <a:rPr lang="tr-TR" dirty="0">
                <a:solidFill>
                  <a:srgbClr val="262626"/>
                </a:solidFill>
              </a:rPr>
              <a:t>Yapay Zeka ve Veri Mühendisliği </a:t>
            </a:r>
          </a:p>
          <a:p>
            <a:pPr marL="285750" indent="-285750" fontAlgn="base">
              <a:buFont typeface="Wingdings" panose="05000000000000000000" pitchFamily="2" charset="2"/>
              <a:buChar char="ü"/>
            </a:pPr>
            <a:r>
              <a:rPr lang="tr-TR" dirty="0">
                <a:solidFill>
                  <a:srgbClr val="262626"/>
                </a:solidFill>
              </a:rPr>
              <a:t>Yazılım Geliştirme </a:t>
            </a:r>
          </a:p>
          <a:p>
            <a:pPr marL="285750" indent="-285750" fontAlgn="base">
              <a:buFont typeface="Wingdings" panose="05000000000000000000" pitchFamily="2" charset="2"/>
              <a:buChar char="ü"/>
            </a:pPr>
            <a:r>
              <a:rPr lang="tr-TR" dirty="0">
                <a:solidFill>
                  <a:srgbClr val="262626"/>
                </a:solidFill>
              </a:rPr>
              <a:t>Yazılım Mühendisliği </a:t>
            </a:r>
          </a:p>
          <a:p>
            <a:pPr marL="285750" indent="-285750" fontAlgn="base">
              <a:buFont typeface="Wingdings" panose="05000000000000000000" pitchFamily="2" charset="2"/>
              <a:buChar char="ü"/>
            </a:pPr>
            <a:r>
              <a:rPr lang="tr-TR" dirty="0">
                <a:solidFill>
                  <a:srgbClr val="262626"/>
                </a:solidFill>
              </a:rPr>
              <a:t>Ziraat Mühendisliği Programları </a:t>
            </a:r>
            <a:endParaRPr lang="tr-TR" b="0" i="0" u="none" strike="noStrike" dirty="0">
              <a:solidFill>
                <a:srgbClr val="262626"/>
              </a:solidFill>
              <a:effectLst/>
            </a:endParaRPr>
          </a:p>
        </p:txBody>
      </p:sp>
      <p:sp>
        <p:nvSpPr>
          <p:cNvPr id="8" name="Unvan 1"/>
          <p:cNvSpPr>
            <a:spLocks noGrp="1"/>
          </p:cNvSpPr>
          <p:nvPr>
            <p:ph type="title"/>
          </p:nvPr>
        </p:nvSpPr>
        <p:spPr>
          <a:xfrm>
            <a:off x="739318" y="649755"/>
            <a:ext cx="10011809" cy="706964"/>
          </a:xfrm>
        </p:spPr>
        <p:txBody>
          <a:bodyPr/>
          <a:lstStyle/>
          <a:p>
            <a:pPr algn="ctr"/>
            <a:r>
              <a:rPr lang="tr-TR" dirty="0" smtClean="0"/>
              <a:t>Alanlara Göre </a:t>
            </a:r>
            <a:r>
              <a:rPr lang="tr-TR" dirty="0"/>
              <a:t>G</a:t>
            </a:r>
            <a:r>
              <a:rPr lang="tr-TR" dirty="0" smtClean="0"/>
              <a:t>idilebilecek </a:t>
            </a:r>
            <a:r>
              <a:rPr lang="tr-TR" dirty="0" smtClean="0"/>
              <a:t>Bölümlerden Bazıları</a:t>
            </a:r>
            <a:endParaRPr lang="tr-TR" dirty="0"/>
          </a:p>
        </p:txBody>
      </p:sp>
    </p:spTree>
    <p:extLst>
      <p:ext uri="{BB962C8B-B14F-4D97-AF65-F5344CB8AC3E}">
        <p14:creationId xmlns:p14="http://schemas.microsoft.com/office/powerpoint/2010/main" val="2687288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17502" y="1317505"/>
            <a:ext cx="5897008" cy="475606"/>
          </a:xfrm>
        </p:spPr>
        <p:txBody>
          <a:bodyPr>
            <a:noAutofit/>
          </a:bodyPr>
          <a:lstStyle/>
          <a:p>
            <a:r>
              <a:rPr lang="tr-TR" sz="3200" b="1" dirty="0" smtClean="0">
                <a:solidFill>
                  <a:schemeClr val="bg1"/>
                </a:solidFill>
              </a:rPr>
              <a:t>Eşit Ağırlık Alanına Göre;</a:t>
            </a:r>
          </a:p>
          <a:p>
            <a:endParaRPr lang="tr-TR" sz="3200" b="1" dirty="0">
              <a:solidFill>
                <a:schemeClr val="bg1"/>
              </a:solidFill>
            </a:endParaRPr>
          </a:p>
        </p:txBody>
      </p:sp>
      <p:sp>
        <p:nvSpPr>
          <p:cNvPr id="4" name="Dikdörtgen 3"/>
          <p:cNvSpPr/>
          <p:nvPr/>
        </p:nvSpPr>
        <p:spPr>
          <a:xfrm>
            <a:off x="871092" y="2243664"/>
            <a:ext cx="6096000" cy="4247317"/>
          </a:xfrm>
          <a:prstGeom prst="rect">
            <a:avLst/>
          </a:prstGeom>
        </p:spPr>
        <p:txBody>
          <a:bodyPr>
            <a:spAutoFit/>
          </a:bodyPr>
          <a:lstStyle/>
          <a:p>
            <a:pPr marL="285750" indent="-285750">
              <a:buFont typeface="Wingdings" panose="05000000000000000000" pitchFamily="2" charset="2"/>
              <a:buChar char="ü"/>
            </a:pPr>
            <a:r>
              <a:rPr lang="tr-TR" dirty="0"/>
              <a:t>Hukuk</a:t>
            </a:r>
          </a:p>
          <a:p>
            <a:pPr marL="285750" indent="-285750">
              <a:buFont typeface="Wingdings" panose="05000000000000000000" pitchFamily="2" charset="2"/>
              <a:buChar char="ü"/>
            </a:pPr>
            <a:r>
              <a:rPr lang="tr-TR" dirty="0"/>
              <a:t>Psikoloji</a:t>
            </a:r>
          </a:p>
          <a:p>
            <a:pPr marL="285750" indent="-285750">
              <a:buFont typeface="Wingdings" panose="05000000000000000000" pitchFamily="2" charset="2"/>
              <a:buChar char="ü"/>
            </a:pPr>
            <a:r>
              <a:rPr lang="tr-TR" dirty="0"/>
              <a:t>Psikolojik Danışmanlık ve Rehberlik (PDR)</a:t>
            </a:r>
          </a:p>
          <a:p>
            <a:pPr marL="285750" indent="-285750">
              <a:buFont typeface="Wingdings" panose="05000000000000000000" pitchFamily="2" charset="2"/>
              <a:buChar char="ü"/>
            </a:pPr>
            <a:r>
              <a:rPr lang="tr-TR" dirty="0" smtClean="0"/>
              <a:t>Çocuk Gelişimi</a:t>
            </a:r>
          </a:p>
          <a:p>
            <a:pPr marL="285750" indent="-285750">
              <a:buFont typeface="Wingdings" panose="05000000000000000000" pitchFamily="2" charset="2"/>
              <a:buChar char="ü"/>
            </a:pPr>
            <a:r>
              <a:rPr lang="tr-TR" dirty="0" smtClean="0"/>
              <a:t>İşletme</a:t>
            </a:r>
            <a:endParaRPr lang="tr-TR" dirty="0"/>
          </a:p>
          <a:p>
            <a:pPr marL="285750" indent="-285750">
              <a:buFont typeface="Wingdings" panose="05000000000000000000" pitchFamily="2" charset="2"/>
              <a:buChar char="ü"/>
            </a:pPr>
            <a:r>
              <a:rPr lang="tr-TR" dirty="0" smtClean="0"/>
              <a:t>Çalışma Ekonomisi ve Endüstri İlişkileri</a:t>
            </a:r>
          </a:p>
          <a:p>
            <a:pPr marL="285750" indent="-285750">
              <a:buFont typeface="Wingdings" panose="05000000000000000000" pitchFamily="2" charset="2"/>
              <a:buChar char="ü"/>
            </a:pPr>
            <a:r>
              <a:rPr lang="tr-TR" dirty="0" smtClean="0"/>
              <a:t>Bilgi </a:t>
            </a:r>
            <a:r>
              <a:rPr lang="tr-TR" dirty="0"/>
              <a:t>ve Belge Yönetimi</a:t>
            </a:r>
          </a:p>
          <a:p>
            <a:pPr marL="285750" indent="-285750">
              <a:buFont typeface="Wingdings" panose="05000000000000000000" pitchFamily="2" charset="2"/>
              <a:buChar char="ü"/>
            </a:pPr>
            <a:r>
              <a:rPr lang="tr-TR" dirty="0"/>
              <a:t>Bankacılık</a:t>
            </a:r>
          </a:p>
          <a:p>
            <a:pPr marL="285750" indent="-285750">
              <a:buFont typeface="Wingdings" panose="05000000000000000000" pitchFamily="2" charset="2"/>
              <a:buChar char="ü"/>
            </a:pPr>
            <a:r>
              <a:rPr lang="tr-TR" dirty="0"/>
              <a:t>Bankacılık ve Finans</a:t>
            </a:r>
          </a:p>
          <a:p>
            <a:pPr marL="285750" indent="-285750">
              <a:buFont typeface="Wingdings" panose="05000000000000000000" pitchFamily="2" charset="2"/>
              <a:buChar char="ü"/>
            </a:pPr>
            <a:r>
              <a:rPr lang="tr-TR" dirty="0"/>
              <a:t>Arkeoloji</a:t>
            </a:r>
          </a:p>
          <a:p>
            <a:pPr marL="285750" indent="-285750">
              <a:buFont typeface="Wingdings" panose="05000000000000000000" pitchFamily="2" charset="2"/>
              <a:buChar char="ü"/>
            </a:pPr>
            <a:r>
              <a:rPr lang="tr-TR" dirty="0"/>
              <a:t>Antropoloji</a:t>
            </a:r>
          </a:p>
          <a:p>
            <a:pPr marL="285750" indent="-285750">
              <a:buFont typeface="Wingdings" panose="05000000000000000000" pitchFamily="2" charset="2"/>
              <a:buChar char="ü"/>
            </a:pPr>
            <a:r>
              <a:rPr lang="tr-TR" dirty="0"/>
              <a:t>Aile ve Tüketici Bilimleri</a:t>
            </a:r>
          </a:p>
          <a:p>
            <a:pPr marL="285750" indent="-285750">
              <a:buFont typeface="Wingdings" panose="05000000000000000000" pitchFamily="2" charset="2"/>
              <a:buChar char="ü"/>
            </a:pPr>
            <a:r>
              <a:rPr lang="tr-TR" dirty="0"/>
              <a:t>Bankacılık ve Sigortacılık</a:t>
            </a:r>
          </a:p>
          <a:p>
            <a:pPr marL="285750" indent="-285750">
              <a:buFont typeface="Wingdings" panose="05000000000000000000" pitchFamily="2" charset="2"/>
              <a:buChar char="ü"/>
            </a:pPr>
            <a:r>
              <a:rPr lang="tr-TR" dirty="0"/>
              <a:t>Bilim Tarihi</a:t>
            </a:r>
          </a:p>
          <a:p>
            <a:pPr marL="285750" indent="-285750">
              <a:buFont typeface="Wingdings" panose="05000000000000000000" pitchFamily="2" charset="2"/>
              <a:buChar char="ü"/>
            </a:pPr>
            <a:r>
              <a:rPr lang="tr-TR" dirty="0"/>
              <a:t>Ekonomi</a:t>
            </a:r>
          </a:p>
        </p:txBody>
      </p:sp>
      <p:sp>
        <p:nvSpPr>
          <p:cNvPr id="5" name="Dikdörtgen 4"/>
          <p:cNvSpPr/>
          <p:nvPr/>
        </p:nvSpPr>
        <p:spPr>
          <a:xfrm>
            <a:off x="6345382" y="2243664"/>
            <a:ext cx="6096000" cy="4524315"/>
          </a:xfrm>
          <a:prstGeom prst="rect">
            <a:avLst/>
          </a:prstGeom>
        </p:spPr>
        <p:txBody>
          <a:bodyPr>
            <a:spAutoFit/>
          </a:bodyPr>
          <a:lstStyle/>
          <a:p>
            <a:pPr marL="285750" indent="-285750">
              <a:buFont typeface="Wingdings" panose="05000000000000000000" pitchFamily="2" charset="2"/>
              <a:buChar char="ü"/>
            </a:pPr>
            <a:r>
              <a:rPr lang="tr-TR" dirty="0">
                <a:solidFill>
                  <a:srgbClr val="222222"/>
                </a:solidFill>
              </a:rPr>
              <a:t>Felsefe</a:t>
            </a:r>
          </a:p>
          <a:p>
            <a:pPr marL="285750" indent="-285750">
              <a:buFont typeface="Wingdings" panose="05000000000000000000" pitchFamily="2" charset="2"/>
              <a:buChar char="ü"/>
            </a:pPr>
            <a:r>
              <a:rPr lang="tr-TR" dirty="0">
                <a:solidFill>
                  <a:srgbClr val="222222"/>
                </a:solidFill>
              </a:rPr>
              <a:t>Felsefe Grubu Öğretmenliği</a:t>
            </a:r>
          </a:p>
          <a:p>
            <a:pPr marL="285750" indent="-285750">
              <a:buFont typeface="Wingdings" panose="05000000000000000000" pitchFamily="2" charset="2"/>
              <a:buChar char="ü"/>
            </a:pPr>
            <a:r>
              <a:rPr lang="tr-TR" dirty="0">
                <a:solidFill>
                  <a:srgbClr val="222222"/>
                </a:solidFill>
              </a:rPr>
              <a:t>Grafik</a:t>
            </a:r>
          </a:p>
          <a:p>
            <a:pPr marL="285750" indent="-285750">
              <a:buFont typeface="Wingdings" panose="05000000000000000000" pitchFamily="2" charset="2"/>
              <a:buChar char="ü"/>
            </a:pPr>
            <a:r>
              <a:rPr lang="tr-TR" dirty="0">
                <a:solidFill>
                  <a:srgbClr val="222222"/>
                </a:solidFill>
              </a:rPr>
              <a:t>Girişimcilik</a:t>
            </a:r>
          </a:p>
          <a:p>
            <a:pPr marL="285750" indent="-285750">
              <a:buFont typeface="Wingdings" panose="05000000000000000000" pitchFamily="2" charset="2"/>
              <a:buChar char="ü"/>
            </a:pPr>
            <a:r>
              <a:rPr lang="tr-TR" dirty="0">
                <a:solidFill>
                  <a:srgbClr val="222222"/>
                </a:solidFill>
              </a:rPr>
              <a:t>Gümrük İşletme</a:t>
            </a:r>
          </a:p>
          <a:p>
            <a:pPr marL="285750" indent="-285750">
              <a:buFont typeface="Wingdings" panose="05000000000000000000" pitchFamily="2" charset="2"/>
              <a:buChar char="ü"/>
            </a:pPr>
            <a:r>
              <a:rPr lang="tr-TR" dirty="0">
                <a:solidFill>
                  <a:srgbClr val="222222"/>
                </a:solidFill>
              </a:rPr>
              <a:t>Havacılık Yönetimi</a:t>
            </a:r>
          </a:p>
          <a:p>
            <a:pPr marL="285750" indent="-285750">
              <a:buFont typeface="Wingdings" panose="05000000000000000000" pitchFamily="2" charset="2"/>
              <a:buChar char="ü"/>
            </a:pPr>
            <a:r>
              <a:rPr lang="tr-TR" dirty="0">
                <a:solidFill>
                  <a:srgbClr val="222222"/>
                </a:solidFill>
              </a:rPr>
              <a:t>İç Mimarlık ve Çevre Tasarımı</a:t>
            </a:r>
          </a:p>
          <a:p>
            <a:pPr marL="285750" indent="-285750">
              <a:buFont typeface="Wingdings" panose="05000000000000000000" pitchFamily="2" charset="2"/>
              <a:buChar char="ü"/>
            </a:pPr>
            <a:r>
              <a:rPr lang="tr-TR" dirty="0">
                <a:solidFill>
                  <a:srgbClr val="222222"/>
                </a:solidFill>
              </a:rPr>
              <a:t>İktisadi ve İdari Bilimler</a:t>
            </a:r>
          </a:p>
          <a:p>
            <a:pPr marL="285750" indent="-285750">
              <a:buFont typeface="Wingdings" panose="05000000000000000000" pitchFamily="2" charset="2"/>
              <a:buChar char="ü"/>
            </a:pPr>
            <a:r>
              <a:rPr lang="tr-TR" dirty="0">
                <a:solidFill>
                  <a:srgbClr val="222222"/>
                </a:solidFill>
              </a:rPr>
              <a:t>İktisat</a:t>
            </a:r>
          </a:p>
          <a:p>
            <a:pPr marL="285750" indent="-285750">
              <a:buFont typeface="Wingdings" panose="05000000000000000000" pitchFamily="2" charset="2"/>
              <a:buChar char="ü"/>
            </a:pPr>
            <a:r>
              <a:rPr lang="tr-TR" dirty="0">
                <a:solidFill>
                  <a:srgbClr val="222222"/>
                </a:solidFill>
              </a:rPr>
              <a:t>Uluslararası İlişkiler</a:t>
            </a:r>
          </a:p>
          <a:p>
            <a:pPr marL="285750" indent="-285750">
              <a:buFont typeface="Wingdings" panose="05000000000000000000" pitchFamily="2" charset="2"/>
              <a:buChar char="ü"/>
            </a:pPr>
            <a:r>
              <a:rPr lang="tr-TR" dirty="0">
                <a:solidFill>
                  <a:srgbClr val="222222"/>
                </a:solidFill>
              </a:rPr>
              <a:t>İnsan Kaynakları </a:t>
            </a:r>
            <a:r>
              <a:rPr lang="tr-TR" dirty="0" smtClean="0">
                <a:solidFill>
                  <a:srgbClr val="222222"/>
                </a:solidFill>
              </a:rPr>
              <a:t>Yönetimi</a:t>
            </a:r>
          </a:p>
          <a:p>
            <a:pPr marL="285750" indent="-285750">
              <a:buFont typeface="Wingdings" panose="05000000000000000000" pitchFamily="2" charset="2"/>
              <a:buChar char="ü"/>
            </a:pPr>
            <a:r>
              <a:rPr lang="tr-TR" dirty="0"/>
              <a:t>Sağlık Yönetimi</a:t>
            </a:r>
          </a:p>
          <a:p>
            <a:pPr marL="285750" indent="-285750">
              <a:buFont typeface="Wingdings" panose="05000000000000000000" pitchFamily="2" charset="2"/>
              <a:buChar char="ü"/>
            </a:pPr>
            <a:r>
              <a:rPr lang="tr-TR" b="0" i="0" dirty="0" smtClean="0">
                <a:solidFill>
                  <a:srgbClr val="222222"/>
                </a:solidFill>
                <a:effectLst/>
              </a:rPr>
              <a:t>Sınıf Öğretmenliği</a:t>
            </a:r>
          </a:p>
          <a:p>
            <a:pPr marL="285750" indent="-285750">
              <a:buFont typeface="Wingdings" panose="05000000000000000000" pitchFamily="2" charset="2"/>
              <a:buChar char="ü"/>
            </a:pPr>
            <a:r>
              <a:rPr lang="tr-TR" dirty="0"/>
              <a:t>Uluslararası Finans</a:t>
            </a:r>
          </a:p>
          <a:p>
            <a:pPr marL="285750" indent="-285750">
              <a:buFont typeface="Wingdings" panose="05000000000000000000" pitchFamily="2" charset="2"/>
              <a:buChar char="ü"/>
            </a:pPr>
            <a:r>
              <a:rPr lang="tr-TR" dirty="0"/>
              <a:t>Uluslararası Ekonomik İlişkiler</a:t>
            </a:r>
          </a:p>
          <a:p>
            <a:pPr marL="285750" indent="-285750">
              <a:buFont typeface="Wingdings" panose="05000000000000000000" pitchFamily="2" charset="2"/>
              <a:buChar char="ü"/>
            </a:pPr>
            <a:r>
              <a:rPr lang="tr-TR" dirty="0"/>
              <a:t>Uluslararası </a:t>
            </a:r>
            <a:r>
              <a:rPr lang="tr-TR" dirty="0" smtClean="0"/>
              <a:t>Ticaret</a:t>
            </a:r>
            <a:endParaRPr lang="tr-TR" dirty="0"/>
          </a:p>
        </p:txBody>
      </p:sp>
      <p:sp>
        <p:nvSpPr>
          <p:cNvPr id="7" name="Unvan 1"/>
          <p:cNvSpPr>
            <a:spLocks noGrp="1"/>
          </p:cNvSpPr>
          <p:nvPr>
            <p:ph type="title"/>
          </p:nvPr>
        </p:nvSpPr>
        <p:spPr>
          <a:xfrm>
            <a:off x="739318" y="649755"/>
            <a:ext cx="10011809" cy="706964"/>
          </a:xfrm>
        </p:spPr>
        <p:txBody>
          <a:bodyPr/>
          <a:lstStyle/>
          <a:p>
            <a:pPr algn="ctr"/>
            <a:r>
              <a:rPr lang="tr-TR" dirty="0" smtClean="0"/>
              <a:t>Alanlara Göre </a:t>
            </a:r>
            <a:r>
              <a:rPr lang="tr-TR" dirty="0"/>
              <a:t>G</a:t>
            </a:r>
            <a:r>
              <a:rPr lang="tr-TR" dirty="0" smtClean="0"/>
              <a:t>idilebilecek </a:t>
            </a:r>
            <a:r>
              <a:rPr lang="tr-TR" dirty="0" smtClean="0"/>
              <a:t>Bölümlerden Bazıları</a:t>
            </a:r>
            <a:endParaRPr lang="tr-TR" dirty="0"/>
          </a:p>
        </p:txBody>
      </p:sp>
    </p:spTree>
    <p:extLst>
      <p:ext uri="{BB962C8B-B14F-4D97-AF65-F5344CB8AC3E}">
        <p14:creationId xmlns:p14="http://schemas.microsoft.com/office/powerpoint/2010/main" val="48792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46445" y="1463873"/>
            <a:ext cx="8825659" cy="405859"/>
          </a:xfrm>
        </p:spPr>
        <p:txBody>
          <a:bodyPr>
            <a:noAutofit/>
          </a:bodyPr>
          <a:lstStyle/>
          <a:p>
            <a:r>
              <a:rPr lang="tr-TR" sz="4000" b="1" dirty="0" smtClean="0">
                <a:solidFill>
                  <a:schemeClr val="bg1"/>
                </a:solidFill>
              </a:rPr>
              <a:t>Sözel Alanına Göre;</a:t>
            </a:r>
            <a:endParaRPr lang="tr-TR" sz="4000" b="1" dirty="0">
              <a:solidFill>
                <a:schemeClr val="bg1"/>
              </a:solidFill>
            </a:endParaRPr>
          </a:p>
        </p:txBody>
      </p:sp>
      <p:sp>
        <p:nvSpPr>
          <p:cNvPr id="4" name="Dikdörtgen 3"/>
          <p:cNvSpPr/>
          <p:nvPr/>
        </p:nvSpPr>
        <p:spPr>
          <a:xfrm>
            <a:off x="864009" y="2576696"/>
            <a:ext cx="6096000" cy="3693319"/>
          </a:xfrm>
          <a:prstGeom prst="rect">
            <a:avLst/>
          </a:prstGeom>
        </p:spPr>
        <p:txBody>
          <a:bodyPr>
            <a:spAutoFit/>
          </a:bodyPr>
          <a:lstStyle/>
          <a:p>
            <a:pPr marL="285750" indent="-285750" fontAlgn="base">
              <a:buFont typeface="Wingdings" panose="05000000000000000000" pitchFamily="2" charset="2"/>
              <a:buChar char="ü"/>
            </a:pPr>
            <a:r>
              <a:rPr lang="tr-TR" dirty="0">
                <a:solidFill>
                  <a:srgbClr val="262626"/>
                </a:solidFill>
              </a:rPr>
              <a:t>Coğrafya </a:t>
            </a:r>
          </a:p>
          <a:p>
            <a:pPr marL="285750" indent="-285750" fontAlgn="base">
              <a:buFont typeface="Wingdings" panose="05000000000000000000" pitchFamily="2" charset="2"/>
              <a:buChar char="ü"/>
            </a:pPr>
            <a:r>
              <a:rPr lang="tr-TR" dirty="0">
                <a:solidFill>
                  <a:srgbClr val="262626"/>
                </a:solidFill>
              </a:rPr>
              <a:t>Coğrafya Öğretmenliği </a:t>
            </a:r>
          </a:p>
          <a:p>
            <a:pPr marL="285750" indent="-285750" fontAlgn="base">
              <a:buFont typeface="Wingdings" panose="05000000000000000000" pitchFamily="2" charset="2"/>
              <a:buChar char="ü"/>
            </a:pPr>
            <a:r>
              <a:rPr lang="tr-TR" dirty="0">
                <a:solidFill>
                  <a:srgbClr val="262626"/>
                </a:solidFill>
              </a:rPr>
              <a:t>Çağdaş Türk Lehçeleri ve Edebiyatları </a:t>
            </a:r>
          </a:p>
          <a:p>
            <a:pPr marL="285750" indent="-285750" fontAlgn="base">
              <a:buFont typeface="Wingdings" panose="05000000000000000000" pitchFamily="2" charset="2"/>
              <a:buChar char="ü"/>
            </a:pPr>
            <a:r>
              <a:rPr lang="tr-TR" dirty="0">
                <a:solidFill>
                  <a:srgbClr val="262626"/>
                </a:solidFill>
              </a:rPr>
              <a:t>Çerkez Dili ve Edebiyatı </a:t>
            </a:r>
          </a:p>
          <a:p>
            <a:pPr marL="285750" indent="-285750" fontAlgn="base">
              <a:buFont typeface="Wingdings" panose="05000000000000000000" pitchFamily="2" charset="2"/>
              <a:buChar char="ü"/>
            </a:pPr>
            <a:r>
              <a:rPr lang="tr-TR" dirty="0">
                <a:solidFill>
                  <a:srgbClr val="262626"/>
                </a:solidFill>
              </a:rPr>
              <a:t>Çizgi Film ve Animasyon </a:t>
            </a:r>
          </a:p>
          <a:p>
            <a:pPr marL="285750" indent="-285750" fontAlgn="base">
              <a:buFont typeface="Wingdings" panose="05000000000000000000" pitchFamily="2" charset="2"/>
              <a:buChar char="ü"/>
            </a:pPr>
            <a:r>
              <a:rPr lang="tr-TR" dirty="0">
                <a:solidFill>
                  <a:srgbClr val="262626"/>
                </a:solidFill>
              </a:rPr>
              <a:t>El Sanatları </a:t>
            </a:r>
          </a:p>
          <a:p>
            <a:pPr marL="285750" indent="-285750" fontAlgn="base">
              <a:buFont typeface="Wingdings" panose="05000000000000000000" pitchFamily="2" charset="2"/>
              <a:buChar char="ü"/>
            </a:pPr>
            <a:r>
              <a:rPr lang="tr-TR" dirty="0">
                <a:solidFill>
                  <a:srgbClr val="262626"/>
                </a:solidFill>
              </a:rPr>
              <a:t>Film Tasarımı ve Yazarlığı </a:t>
            </a:r>
          </a:p>
          <a:p>
            <a:pPr marL="285750" indent="-285750" fontAlgn="base">
              <a:buFont typeface="Wingdings" panose="05000000000000000000" pitchFamily="2" charset="2"/>
              <a:buChar char="ü"/>
            </a:pPr>
            <a:r>
              <a:rPr lang="tr-TR" dirty="0">
                <a:solidFill>
                  <a:srgbClr val="262626"/>
                </a:solidFill>
              </a:rPr>
              <a:t>Film Tasarımı ve Yönetimi </a:t>
            </a:r>
          </a:p>
          <a:p>
            <a:pPr marL="285750" indent="-285750" fontAlgn="base">
              <a:buFont typeface="Wingdings" panose="05000000000000000000" pitchFamily="2" charset="2"/>
              <a:buChar char="ü"/>
            </a:pPr>
            <a:r>
              <a:rPr lang="tr-TR" dirty="0">
                <a:solidFill>
                  <a:srgbClr val="262626"/>
                </a:solidFill>
              </a:rPr>
              <a:t>Film Tasarım ve Yönetmenliği </a:t>
            </a:r>
          </a:p>
          <a:p>
            <a:pPr marL="285750" indent="-285750" fontAlgn="base">
              <a:buFont typeface="Wingdings" panose="05000000000000000000" pitchFamily="2" charset="2"/>
              <a:buChar char="ü"/>
            </a:pPr>
            <a:r>
              <a:rPr lang="tr-TR" dirty="0">
                <a:solidFill>
                  <a:srgbClr val="262626"/>
                </a:solidFill>
              </a:rPr>
              <a:t>Fotoğraf </a:t>
            </a:r>
          </a:p>
          <a:p>
            <a:pPr marL="285750" indent="-285750" fontAlgn="base">
              <a:buFont typeface="Wingdings" panose="05000000000000000000" pitchFamily="2" charset="2"/>
              <a:buChar char="ü"/>
            </a:pPr>
            <a:r>
              <a:rPr lang="tr-TR" dirty="0">
                <a:solidFill>
                  <a:srgbClr val="262626"/>
                </a:solidFill>
              </a:rPr>
              <a:t>Fotoğraf ve Video </a:t>
            </a:r>
          </a:p>
          <a:p>
            <a:pPr marL="285750" indent="-285750" fontAlgn="base">
              <a:buFont typeface="Wingdings" panose="05000000000000000000" pitchFamily="2" charset="2"/>
              <a:buChar char="ü"/>
            </a:pPr>
            <a:r>
              <a:rPr lang="tr-TR" dirty="0">
                <a:solidFill>
                  <a:srgbClr val="262626"/>
                </a:solidFill>
              </a:rPr>
              <a:t>Gastronomi ve Mutfak Sanatları </a:t>
            </a:r>
          </a:p>
          <a:p>
            <a:pPr marL="285750" indent="-285750" fontAlgn="base">
              <a:buFont typeface="Wingdings" panose="05000000000000000000" pitchFamily="2" charset="2"/>
              <a:buChar char="ü"/>
            </a:pPr>
            <a:r>
              <a:rPr lang="tr-TR" dirty="0">
                <a:solidFill>
                  <a:srgbClr val="262626"/>
                </a:solidFill>
              </a:rPr>
              <a:t>Gazetecilik </a:t>
            </a:r>
            <a:endParaRPr lang="tr-TR" b="0" i="0" u="none" strike="noStrike" dirty="0">
              <a:solidFill>
                <a:srgbClr val="262626"/>
              </a:solidFill>
              <a:effectLst/>
            </a:endParaRPr>
          </a:p>
        </p:txBody>
      </p:sp>
      <p:sp>
        <p:nvSpPr>
          <p:cNvPr id="5" name="Dikdörtgen 4"/>
          <p:cNvSpPr/>
          <p:nvPr/>
        </p:nvSpPr>
        <p:spPr>
          <a:xfrm>
            <a:off x="6497781" y="2305726"/>
            <a:ext cx="6096000" cy="4524315"/>
          </a:xfrm>
          <a:prstGeom prst="rect">
            <a:avLst/>
          </a:prstGeom>
        </p:spPr>
        <p:txBody>
          <a:bodyPr>
            <a:spAutoFit/>
          </a:bodyPr>
          <a:lstStyle/>
          <a:p>
            <a:pPr marL="285750" indent="-285750" fontAlgn="base">
              <a:buFont typeface="Wingdings" panose="05000000000000000000" pitchFamily="2" charset="2"/>
              <a:buChar char="ü"/>
            </a:pPr>
            <a:r>
              <a:rPr lang="tr-TR" dirty="0" smtClean="0"/>
              <a:t>İlahiyat</a:t>
            </a:r>
            <a:r>
              <a:rPr lang="tr-TR" dirty="0"/>
              <a:t> </a:t>
            </a:r>
          </a:p>
          <a:p>
            <a:pPr marL="285750" indent="-285750" fontAlgn="base">
              <a:buFont typeface="Wingdings" panose="05000000000000000000" pitchFamily="2" charset="2"/>
              <a:buChar char="ü"/>
            </a:pPr>
            <a:r>
              <a:rPr lang="tr-TR" dirty="0"/>
              <a:t>İletişim Bilimleri </a:t>
            </a:r>
          </a:p>
          <a:p>
            <a:pPr marL="285750" indent="-285750" fontAlgn="base">
              <a:buFont typeface="Wingdings" panose="05000000000000000000" pitchFamily="2" charset="2"/>
              <a:buChar char="ü"/>
            </a:pPr>
            <a:r>
              <a:rPr lang="tr-TR" dirty="0"/>
              <a:t>İletişim Fakültesi </a:t>
            </a:r>
          </a:p>
          <a:p>
            <a:pPr marL="285750" indent="-285750" fontAlgn="base">
              <a:buFont typeface="Wingdings" panose="05000000000000000000" pitchFamily="2" charset="2"/>
              <a:buChar char="ü"/>
            </a:pPr>
            <a:r>
              <a:rPr lang="tr-TR" dirty="0" smtClean="0">
                <a:solidFill>
                  <a:srgbClr val="262626"/>
                </a:solidFill>
              </a:rPr>
              <a:t>Medya </a:t>
            </a:r>
            <a:r>
              <a:rPr lang="tr-TR" dirty="0">
                <a:solidFill>
                  <a:srgbClr val="262626"/>
                </a:solidFill>
              </a:rPr>
              <a:t>ve Görsel Sanatlar </a:t>
            </a:r>
          </a:p>
          <a:p>
            <a:pPr marL="285750" indent="-285750" fontAlgn="base">
              <a:buFont typeface="Wingdings" panose="05000000000000000000" pitchFamily="2" charset="2"/>
              <a:buChar char="ü"/>
            </a:pPr>
            <a:r>
              <a:rPr lang="tr-TR" dirty="0">
                <a:solidFill>
                  <a:srgbClr val="262626"/>
                </a:solidFill>
              </a:rPr>
              <a:t>Medya ve İletişim </a:t>
            </a:r>
            <a:endParaRPr lang="tr-TR" dirty="0" smtClean="0">
              <a:solidFill>
                <a:srgbClr val="262626"/>
              </a:solidFill>
            </a:endParaRPr>
          </a:p>
          <a:p>
            <a:pPr marL="285750" indent="-285750" fontAlgn="base">
              <a:buFont typeface="Wingdings" panose="05000000000000000000" pitchFamily="2" charset="2"/>
              <a:buChar char="ü"/>
            </a:pPr>
            <a:r>
              <a:rPr lang="tr-TR" dirty="0" smtClean="0">
                <a:solidFill>
                  <a:srgbClr val="262626"/>
                </a:solidFill>
              </a:rPr>
              <a:t>Okul Öncesi Öğretmenliği</a:t>
            </a:r>
            <a:r>
              <a:rPr lang="tr-TR" dirty="0">
                <a:solidFill>
                  <a:srgbClr val="262626"/>
                </a:solidFill>
              </a:rPr>
              <a:t> </a:t>
            </a:r>
          </a:p>
          <a:p>
            <a:pPr marL="285750" indent="-285750" fontAlgn="base">
              <a:buFont typeface="Wingdings" panose="05000000000000000000" pitchFamily="2" charset="2"/>
              <a:buChar char="ü"/>
            </a:pPr>
            <a:r>
              <a:rPr lang="tr-TR" dirty="0">
                <a:solidFill>
                  <a:srgbClr val="262626"/>
                </a:solidFill>
              </a:rPr>
              <a:t>Özel Eğitim Öğretmenliği </a:t>
            </a:r>
          </a:p>
          <a:p>
            <a:pPr marL="285750" indent="-285750" fontAlgn="base">
              <a:buFont typeface="Wingdings" panose="05000000000000000000" pitchFamily="2" charset="2"/>
              <a:buChar char="ü"/>
            </a:pPr>
            <a:r>
              <a:rPr lang="tr-TR" dirty="0">
                <a:solidFill>
                  <a:srgbClr val="262626"/>
                </a:solidFill>
              </a:rPr>
              <a:t>Radyo, Televizyon ve Sinema </a:t>
            </a:r>
          </a:p>
          <a:p>
            <a:pPr marL="285750" indent="-285750" fontAlgn="base">
              <a:buFont typeface="Wingdings" panose="05000000000000000000" pitchFamily="2" charset="2"/>
              <a:buChar char="ü"/>
            </a:pPr>
            <a:r>
              <a:rPr lang="tr-TR" dirty="0">
                <a:solidFill>
                  <a:srgbClr val="262626"/>
                </a:solidFill>
              </a:rPr>
              <a:t>Reklam Tasarımı ve İletişimi </a:t>
            </a:r>
          </a:p>
          <a:p>
            <a:pPr marL="285750" indent="-285750" fontAlgn="base">
              <a:buFont typeface="Wingdings" panose="05000000000000000000" pitchFamily="2" charset="2"/>
              <a:buChar char="ü"/>
            </a:pPr>
            <a:r>
              <a:rPr lang="tr-TR" dirty="0">
                <a:solidFill>
                  <a:srgbClr val="262626"/>
                </a:solidFill>
              </a:rPr>
              <a:t>Reklamcılık </a:t>
            </a:r>
            <a:endParaRPr lang="tr-TR" dirty="0" smtClean="0">
              <a:solidFill>
                <a:srgbClr val="262626"/>
              </a:solidFill>
            </a:endParaRPr>
          </a:p>
          <a:p>
            <a:pPr marL="285750" indent="-285750" fontAlgn="base">
              <a:buFont typeface="Wingdings" panose="05000000000000000000" pitchFamily="2" charset="2"/>
              <a:buChar char="ü"/>
            </a:pPr>
            <a:r>
              <a:rPr lang="tr-TR" dirty="0"/>
              <a:t>Tarih </a:t>
            </a:r>
          </a:p>
          <a:p>
            <a:pPr marL="285750" indent="-285750" fontAlgn="base">
              <a:buFont typeface="Wingdings" panose="05000000000000000000" pitchFamily="2" charset="2"/>
              <a:buChar char="ü"/>
            </a:pPr>
            <a:r>
              <a:rPr lang="tr-TR" dirty="0"/>
              <a:t>Tarih Öğretmenliği </a:t>
            </a:r>
          </a:p>
          <a:p>
            <a:pPr marL="285750" indent="-285750" fontAlgn="base">
              <a:buFont typeface="Wingdings" panose="05000000000000000000" pitchFamily="2" charset="2"/>
              <a:buChar char="ü"/>
            </a:pPr>
            <a:r>
              <a:rPr lang="tr-TR" dirty="0"/>
              <a:t>Türk Dili ve Edebiyatı </a:t>
            </a:r>
          </a:p>
          <a:p>
            <a:pPr marL="285750" indent="-285750" fontAlgn="base">
              <a:buFont typeface="Wingdings" panose="05000000000000000000" pitchFamily="2" charset="2"/>
              <a:buChar char="ü"/>
            </a:pPr>
            <a:r>
              <a:rPr lang="tr-TR" dirty="0"/>
              <a:t>Türk Dili ve Edebiyatı Öğretmenliği </a:t>
            </a:r>
          </a:p>
          <a:p>
            <a:pPr marL="285750" indent="-285750" fontAlgn="base">
              <a:buFont typeface="Wingdings" panose="05000000000000000000" pitchFamily="2" charset="2"/>
              <a:buChar char="ü"/>
            </a:pPr>
            <a:r>
              <a:rPr lang="tr-TR" dirty="0"/>
              <a:t>Türk Halkbilimi </a:t>
            </a:r>
          </a:p>
          <a:p>
            <a:pPr marL="285750" indent="-285750" fontAlgn="base">
              <a:buFont typeface="Wingdings" panose="05000000000000000000" pitchFamily="2" charset="2"/>
              <a:buChar char="ü"/>
            </a:pPr>
            <a:r>
              <a:rPr lang="tr-TR" dirty="0"/>
              <a:t>Türkçe Öğretmenliği </a:t>
            </a:r>
          </a:p>
        </p:txBody>
      </p:sp>
      <p:sp>
        <p:nvSpPr>
          <p:cNvPr id="7" name="Unvan 1"/>
          <p:cNvSpPr txBox="1">
            <a:spLocks/>
          </p:cNvSpPr>
          <p:nvPr/>
        </p:nvSpPr>
        <p:spPr bwMode="gray">
          <a:xfrm>
            <a:off x="739318" y="649755"/>
            <a:ext cx="10011809"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mtClean="0"/>
              <a:t>Alanlara Göre Gidilebilecek Bölümlerden Bazıları</a:t>
            </a:r>
            <a:endParaRPr lang="tr-TR" dirty="0"/>
          </a:p>
        </p:txBody>
      </p:sp>
    </p:spTree>
    <p:extLst>
      <p:ext uri="{BB962C8B-B14F-4D97-AF65-F5344CB8AC3E}">
        <p14:creationId xmlns:p14="http://schemas.microsoft.com/office/powerpoint/2010/main" val="2016036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244</TotalTime>
  <Words>291</Words>
  <Application>Microsoft Office PowerPoint</Application>
  <PresentationFormat>Geniş ekran</PresentationFormat>
  <Paragraphs>145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Century Gothic</vt:lpstr>
      <vt:lpstr>Lato-Regular</vt:lpstr>
      <vt:lpstr>Wingdings</vt:lpstr>
      <vt:lpstr>Wingdings 3</vt:lpstr>
      <vt:lpstr>İyon Toplantı Odası</vt:lpstr>
      <vt:lpstr>12.Sınıflar İçin Akademik Model Süreci</vt:lpstr>
      <vt:lpstr>12.Sınıflar İçin Akademik Model Süreci Nedir?</vt:lpstr>
      <vt:lpstr>PowerPoint Sunusu</vt:lpstr>
      <vt:lpstr>PowerPoint Sunusu</vt:lpstr>
      <vt:lpstr>PowerPoint Sunusu</vt:lpstr>
      <vt:lpstr>Alanlara Göre Gidilebilecek Bölümlerden Bazıları</vt:lpstr>
      <vt:lpstr>Alanlara Göre Gidilebilecek Bölümlerden Bazıları</vt:lpstr>
      <vt:lpstr>Alanlara Göre Gidilebilecek Bölümlerden Bazıları</vt:lpstr>
      <vt:lpstr>PowerPoint Sunusu</vt:lpstr>
      <vt:lpstr>Alanlara Göre Gidilebilecek Bölümlerden Bazıları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12.Sınıflar İçin Akademik Model Süreci</dc:title>
  <dc:creator>Tuncay</dc:creator>
  <cp:lastModifiedBy>Tuncay</cp:lastModifiedBy>
  <cp:revision>12</cp:revision>
  <dcterms:created xsi:type="dcterms:W3CDTF">2023-02-23T06:51:18Z</dcterms:created>
  <dcterms:modified xsi:type="dcterms:W3CDTF">2023-04-03T06:59:26Z</dcterms:modified>
</cp:coreProperties>
</file>