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4" r:id="rId3"/>
    <p:sldId id="275" r:id="rId4"/>
    <p:sldId id="307" r:id="rId5"/>
    <p:sldId id="309" r:id="rId6"/>
    <p:sldId id="301" r:id="rId7"/>
    <p:sldId id="278" r:id="rId8"/>
    <p:sldId id="287" r:id="rId9"/>
    <p:sldId id="288" r:id="rId10"/>
    <p:sldId id="289" r:id="rId11"/>
    <p:sldId id="290" r:id="rId12"/>
    <p:sldId id="291" r:id="rId13"/>
    <p:sldId id="292" r:id="rId14"/>
    <p:sldId id="279" r:id="rId15"/>
    <p:sldId id="293" r:id="rId16"/>
    <p:sldId id="294" r:id="rId17"/>
    <p:sldId id="295" r:id="rId18"/>
    <p:sldId id="296" r:id="rId19"/>
    <p:sldId id="280" r:id="rId20"/>
    <p:sldId id="297" r:id="rId21"/>
    <p:sldId id="298" r:id="rId22"/>
    <p:sldId id="299" r:id="rId23"/>
    <p:sldId id="300" r:id="rId24"/>
    <p:sldId id="310" r:id="rId25"/>
    <p:sldId id="31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16758"/>
    </p:cViewPr>
  </p:outlineViewPr>
  <p:notesTextViewPr>
    <p:cViewPr>
      <p:scale>
        <a:sx n="1" d="1"/>
        <a:sy n="1" d="1"/>
      </p:scale>
      <p:origin x="0" y="0"/>
    </p:cViewPr>
  </p:notesTextViewPr>
  <p:sorterViewPr>
    <p:cViewPr>
      <p:scale>
        <a:sx n="100" d="100"/>
        <a:sy n="100" d="100"/>
      </p:scale>
      <p:origin x="0" y="-6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6BABF85-674B-4E55-A626-7858B195DDE3}" type="datetimeFigureOut">
              <a:rPr lang="tr-TR" smtClean="0"/>
              <a:t>27.03.2023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70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BABF85-674B-4E55-A626-7858B195DDE3}" type="datetimeFigureOut">
              <a:rPr lang="tr-TR" smtClean="0"/>
              <a:t>27.03.2023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34042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BABF85-674B-4E55-A626-7858B195DDE3}" type="datetimeFigureOut">
              <a:rPr lang="tr-TR" smtClean="0"/>
              <a:t>27.03.2023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91092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BABF85-674B-4E55-A626-7858B195DDE3}" type="datetimeFigureOut">
              <a:rPr lang="tr-TR" smtClean="0"/>
              <a:t>27.03.2023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18406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6BABF85-674B-4E55-A626-7858B195DDE3}" type="datetimeFigureOut">
              <a:rPr lang="tr-TR" smtClean="0"/>
              <a:t>27.03.2023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08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6BABF85-674B-4E55-A626-7858B195DDE3}" type="datetimeFigureOut">
              <a:rPr lang="tr-TR" smtClean="0"/>
              <a:t>27.03.2023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7817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6BABF85-674B-4E55-A626-7858B195DDE3}" type="datetimeFigureOut">
              <a:rPr lang="tr-TR" smtClean="0"/>
              <a:t>27.03.2023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17454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6BABF85-674B-4E55-A626-7858B195DDE3}" type="datetimeFigureOut">
              <a:rPr lang="tr-TR" smtClean="0"/>
              <a:t>27.03.2023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406800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BABF85-674B-4E55-A626-7858B195DDE3}" type="datetimeFigureOut">
              <a:rPr lang="tr-TR" smtClean="0"/>
              <a:t>27.03.2023</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75896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6BABF85-674B-4E55-A626-7858B195DDE3}" type="datetimeFigureOut">
              <a:rPr lang="tr-TR" smtClean="0"/>
              <a:t>27.03.2023</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93791F-D085-4CBC-A960-1C7F23C97BBF}" type="slidenum">
              <a:rPr lang="tr-TR" smtClean="0"/>
              <a:t>‹#›</a:t>
            </a:fld>
            <a:endParaRPr lang="tr-TR"/>
          </a:p>
        </p:txBody>
      </p:sp>
    </p:spTree>
    <p:extLst>
      <p:ext uri="{BB962C8B-B14F-4D97-AF65-F5344CB8AC3E}">
        <p14:creationId xmlns:p14="http://schemas.microsoft.com/office/powerpoint/2010/main" val="16583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6BABF85-674B-4E55-A626-7858B195DDE3}" type="datetimeFigureOut">
              <a:rPr lang="tr-TR" smtClean="0"/>
              <a:t>27.03.2023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99993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6BABF85-674B-4E55-A626-7858B195DDE3}" type="datetimeFigureOut">
              <a:rPr lang="tr-TR" smtClean="0"/>
              <a:t>27.03.2023</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193791F-D085-4CBC-A960-1C7F23C97BBF}"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136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0"/>
            <a:ext cx="7920880" cy="6858000"/>
          </a:xfrm>
          <a:prstGeom prst="rect">
            <a:avLst/>
          </a:prstGeom>
        </p:spPr>
      </p:pic>
    </p:spTree>
    <p:extLst>
      <p:ext uri="{BB962C8B-B14F-4D97-AF65-F5344CB8AC3E}">
        <p14:creationId xmlns:p14="http://schemas.microsoft.com/office/powerpoint/2010/main" val="413583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Hastanın günlük yaşam aktivitelerinin yerine getirilmesine yardım eder.</a:t>
            </a:r>
          </a:p>
          <a:p>
            <a:pPr algn="just"/>
            <a:r>
              <a:rPr lang="tr-TR" dirty="0" smtClean="0">
                <a:solidFill>
                  <a:srgbClr val="FF0000"/>
                </a:solidFill>
              </a:rPr>
              <a:t> </a:t>
            </a:r>
            <a:r>
              <a:rPr lang="tr-TR" dirty="0">
                <a:solidFill>
                  <a:srgbClr val="FF0000"/>
                </a:solidFill>
              </a:rPr>
              <a:t>Yataktan kalkamayan veya kalkması uygun görülmeyen hastanın boşaltımına yardımcı olur, varsa boşaltımla ilgili sorunlarını hemşireye bildirir.</a:t>
            </a:r>
          </a:p>
          <a:p>
            <a:r>
              <a:rPr lang="tr-TR" dirty="0" smtClean="0"/>
              <a:t> </a:t>
            </a:r>
            <a:r>
              <a:rPr lang="tr-TR" dirty="0"/>
              <a:t>Hastanın idrar torbasını boşaltır veya değiştirir.</a:t>
            </a:r>
          </a:p>
          <a:p>
            <a:pPr algn="just"/>
            <a:r>
              <a:rPr lang="tr-TR" dirty="0" smtClean="0">
                <a:solidFill>
                  <a:srgbClr val="FF0000"/>
                </a:solidFill>
              </a:rPr>
              <a:t> </a:t>
            </a:r>
            <a:r>
              <a:rPr lang="tr-TR" dirty="0">
                <a:solidFill>
                  <a:srgbClr val="FF0000"/>
                </a:solidFill>
              </a:rPr>
              <a:t>Hastadan steril olmayan idrar örneği ve dışkı örneği alır.</a:t>
            </a:r>
          </a:p>
          <a:p>
            <a:endParaRPr lang="tr-TR" dirty="0"/>
          </a:p>
        </p:txBody>
      </p:sp>
    </p:spTree>
    <p:extLst>
      <p:ext uri="{BB962C8B-B14F-4D97-AF65-F5344CB8AC3E}">
        <p14:creationId xmlns:p14="http://schemas.microsoft.com/office/powerpoint/2010/main" val="4064262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Hastanın beslenme programına uygun olarak beslenmesine yardımcı olur .</a:t>
            </a:r>
          </a:p>
          <a:p>
            <a:pPr algn="just"/>
            <a:r>
              <a:rPr lang="tr-TR" dirty="0" smtClean="0">
                <a:solidFill>
                  <a:srgbClr val="FF0000"/>
                </a:solidFill>
              </a:rPr>
              <a:t> </a:t>
            </a:r>
            <a:r>
              <a:rPr lang="tr-TR" dirty="0">
                <a:solidFill>
                  <a:srgbClr val="FF0000"/>
                </a:solidFill>
              </a:rPr>
              <a:t>Kilo takibi gereken hastalarda günlük kilo takibini yapar.</a:t>
            </a:r>
          </a:p>
          <a:p>
            <a:pPr algn="just"/>
            <a:r>
              <a:rPr lang="tr-TR" dirty="0" smtClean="0"/>
              <a:t> </a:t>
            </a:r>
            <a:r>
              <a:rPr lang="tr-TR" dirty="0"/>
              <a:t>Hemşirenin uygun gördüğü durumlarda hastanın yürümesine ve hareket etmesine yardım eder.</a:t>
            </a:r>
          </a:p>
          <a:p>
            <a:pPr algn="just"/>
            <a:r>
              <a:rPr lang="tr-TR" dirty="0" smtClean="0">
                <a:solidFill>
                  <a:srgbClr val="FF0000"/>
                </a:solidFill>
              </a:rPr>
              <a:t> </a:t>
            </a:r>
            <a:r>
              <a:rPr lang="tr-TR" dirty="0">
                <a:solidFill>
                  <a:srgbClr val="FF0000"/>
                </a:solidFill>
              </a:rPr>
              <a:t>Hareket kısıtlılığı olan hastalarda uygun görülen pozisyonu verir.</a:t>
            </a:r>
          </a:p>
          <a:p>
            <a:endParaRPr lang="tr-TR" dirty="0"/>
          </a:p>
        </p:txBody>
      </p:sp>
    </p:spTree>
    <p:extLst>
      <p:ext uri="{BB962C8B-B14F-4D97-AF65-F5344CB8AC3E}">
        <p14:creationId xmlns:p14="http://schemas.microsoft.com/office/powerpoint/2010/main" val="4253128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Hastanın başka bir kliniğe ya da birime transferine yardım ve refakat eder.</a:t>
            </a:r>
          </a:p>
          <a:p>
            <a:pPr algn="just"/>
            <a:r>
              <a:rPr lang="tr-TR" dirty="0" smtClean="0">
                <a:solidFill>
                  <a:srgbClr val="FF0000"/>
                </a:solidFill>
              </a:rPr>
              <a:t> </a:t>
            </a:r>
            <a:r>
              <a:rPr lang="tr-TR" dirty="0">
                <a:solidFill>
                  <a:srgbClr val="FF0000"/>
                </a:solidFill>
              </a:rPr>
              <a:t>Hasta için planlanan egzersiz programının hastaya uygulanmasına yardım eder.</a:t>
            </a:r>
          </a:p>
          <a:p>
            <a:pPr algn="just"/>
            <a:r>
              <a:rPr lang="tr-TR" dirty="0" smtClean="0"/>
              <a:t> </a:t>
            </a:r>
            <a:r>
              <a:rPr lang="tr-TR" dirty="0"/>
              <a:t>İlgilendiği hastaların genel durumunda fark ettiği değişiklikleri hemşireye bildirir.</a:t>
            </a:r>
          </a:p>
          <a:p>
            <a:endParaRPr lang="tr-TR" dirty="0"/>
          </a:p>
        </p:txBody>
      </p:sp>
    </p:spTree>
    <p:extLst>
      <p:ext uri="{BB962C8B-B14F-4D97-AF65-F5344CB8AC3E}">
        <p14:creationId xmlns:p14="http://schemas.microsoft.com/office/powerpoint/2010/main" val="348248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Ölüm sonrası yapılması gereken bakımları uygular.</a:t>
            </a:r>
          </a:p>
          <a:p>
            <a:pPr algn="just"/>
            <a:r>
              <a:rPr lang="tr-TR" dirty="0" smtClean="0">
                <a:solidFill>
                  <a:srgbClr val="FF0000"/>
                </a:solidFill>
              </a:rPr>
              <a:t> </a:t>
            </a:r>
            <a:r>
              <a:rPr lang="tr-TR" dirty="0">
                <a:solidFill>
                  <a:srgbClr val="FF0000"/>
                </a:solidFill>
              </a:rPr>
              <a:t>Alınan kan, doku veya diğer örneklerin laboratuvara naklini sağlar.</a:t>
            </a:r>
          </a:p>
          <a:p>
            <a:pPr algn="just"/>
            <a:r>
              <a:rPr lang="tr-TR" dirty="0" smtClean="0"/>
              <a:t> </a:t>
            </a:r>
            <a:r>
              <a:rPr lang="tr-TR" dirty="0"/>
              <a:t>Hasta bakımında kullanılan malzemelerin hazırlanmasını, temizliğini, dezenfeksiyonunu ve uygun şekilde saklanmasına yardım eder.</a:t>
            </a:r>
          </a:p>
          <a:p>
            <a:endParaRPr lang="tr-TR" dirty="0"/>
          </a:p>
        </p:txBody>
      </p:sp>
    </p:spTree>
    <p:extLst>
      <p:ext uri="{BB962C8B-B14F-4D97-AF65-F5344CB8AC3E}">
        <p14:creationId xmlns:p14="http://schemas.microsoft.com/office/powerpoint/2010/main" val="211030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EBE YARDIMCISI</a:t>
            </a:r>
            <a:endParaRPr lang="tr-TR" b="1" dirty="0">
              <a:solidFill>
                <a:srgbClr val="FF0000"/>
              </a:solidFill>
            </a:endParaRPr>
          </a:p>
        </p:txBody>
      </p:sp>
      <p:sp>
        <p:nvSpPr>
          <p:cNvPr id="3" name="İçerik Yer Tutucusu 2"/>
          <p:cNvSpPr>
            <a:spLocks noGrp="1"/>
          </p:cNvSpPr>
          <p:nvPr>
            <p:ph idx="1"/>
          </p:nvPr>
        </p:nvSpPr>
        <p:spPr/>
        <p:txBody>
          <a:bodyPr/>
          <a:lstStyle/>
          <a:p>
            <a:pPr marL="0" indent="0" algn="just">
              <a:buNone/>
            </a:pPr>
            <a:r>
              <a:rPr lang="tr-TR" sz="2800" dirty="0" smtClean="0"/>
              <a:t>* </a:t>
            </a:r>
            <a:r>
              <a:rPr lang="tr-TR" sz="2400" dirty="0"/>
              <a:t>Sağlık meslek liselerinin  </a:t>
            </a:r>
            <a:r>
              <a:rPr lang="tr-TR" sz="2400" dirty="0" smtClean="0"/>
              <a:t>ebe yardımcılığı </a:t>
            </a:r>
            <a:r>
              <a:rPr lang="tr-TR" sz="2400" dirty="0"/>
              <a:t>programından mezun olup </a:t>
            </a:r>
            <a:r>
              <a:rPr lang="tr-TR" sz="2400" dirty="0" smtClean="0"/>
              <a:t>ebe </a:t>
            </a:r>
            <a:r>
              <a:rPr lang="tr-TR" sz="2400" dirty="0"/>
              <a:t>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buNone/>
            </a:pPr>
            <a:endParaRPr lang="tr-TR" dirty="0"/>
          </a:p>
        </p:txBody>
      </p:sp>
      <p:pic>
        <p:nvPicPr>
          <p:cNvPr id="5122" name="Picture 2" descr="C:\Users\Lenovo\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57414"/>
            <a:ext cx="3384376"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12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EBE </a:t>
            </a:r>
            <a:r>
              <a:rPr lang="tr-TR" b="1" dirty="0" smtClean="0">
                <a:solidFill>
                  <a:srgbClr val="FF0000"/>
                </a:solidFill>
              </a:rPr>
              <a:t>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Doğurganlık sınırları içerisindeki kadınların üreme sağlığı konusunda kayıtlarının tutulmasına yardım eder.</a:t>
            </a:r>
          </a:p>
          <a:p>
            <a:pPr algn="just"/>
            <a:r>
              <a:rPr lang="tr-TR" dirty="0" smtClean="0">
                <a:solidFill>
                  <a:srgbClr val="FF0000"/>
                </a:solidFill>
              </a:rPr>
              <a:t> </a:t>
            </a:r>
            <a:r>
              <a:rPr lang="tr-TR" dirty="0">
                <a:solidFill>
                  <a:srgbClr val="FF0000"/>
                </a:solidFill>
              </a:rPr>
              <a:t>Gebelik öncesi dönemde gebeliğe hazırlık eğitim programı ile anne-babalığa ve doğuma hazırlık programlarının uygulanmasına yardım eder.</a:t>
            </a:r>
          </a:p>
          <a:p>
            <a:pPr algn="just"/>
            <a:r>
              <a:rPr lang="tr-TR" dirty="0" smtClean="0"/>
              <a:t> </a:t>
            </a:r>
            <a:r>
              <a:rPr lang="tr-TR" dirty="0"/>
              <a:t>Gebelik izlemleri süreci dâhil olmak üzere kadının muayeneye hazırlığını yapar.</a:t>
            </a:r>
          </a:p>
          <a:p>
            <a:endParaRPr lang="tr-TR" dirty="0"/>
          </a:p>
        </p:txBody>
      </p:sp>
    </p:spTree>
    <p:extLst>
      <p:ext uri="{BB962C8B-B14F-4D97-AF65-F5344CB8AC3E}">
        <p14:creationId xmlns:p14="http://schemas.microsoft.com/office/powerpoint/2010/main" val="157001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EBE 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Gebelik, doğum ve doğum sonrası dönemde gebenin günlük yaşam aktivitelerinin yerine getirilmesi, beslenme programının uygulanması, kişisel bakım ve temizliği ile ilgili gereksinimlerinin karşılanmasına yardımcı olur.</a:t>
            </a:r>
          </a:p>
          <a:p>
            <a:pPr algn="just"/>
            <a:r>
              <a:rPr lang="tr-TR" dirty="0" smtClean="0">
                <a:solidFill>
                  <a:srgbClr val="FF0000"/>
                </a:solidFill>
              </a:rPr>
              <a:t> </a:t>
            </a:r>
            <a:r>
              <a:rPr lang="tr-TR" dirty="0">
                <a:solidFill>
                  <a:srgbClr val="FF0000"/>
                </a:solidFill>
              </a:rPr>
              <a:t>Doğum sırasında gebenin doğum ağrısı ve doğum korkusuyla başa çıkmasına yardımcı olur.</a:t>
            </a:r>
          </a:p>
          <a:p>
            <a:pPr algn="just"/>
            <a:r>
              <a:rPr lang="tr-TR" dirty="0" smtClean="0"/>
              <a:t> </a:t>
            </a:r>
            <a:r>
              <a:rPr lang="tr-TR" dirty="0"/>
              <a:t>Doğum sonrası dönemde; anneye bebek bakımı ve emzirme konusunda yardımcı olur</a:t>
            </a:r>
            <a:r>
              <a:rPr lang="tr-TR" dirty="0" smtClean="0"/>
              <a:t>,</a:t>
            </a:r>
            <a:r>
              <a:rPr lang="tr-TR" dirty="0"/>
              <a:t> anne ve bebeğin genel sağlık durumunda fark ettiği değişiklikleri ebeye bildirir.</a:t>
            </a:r>
          </a:p>
          <a:p>
            <a:endParaRPr lang="tr-TR" dirty="0"/>
          </a:p>
          <a:p>
            <a:endParaRPr lang="tr-TR" dirty="0"/>
          </a:p>
        </p:txBody>
      </p:sp>
    </p:spTree>
    <p:extLst>
      <p:ext uri="{BB962C8B-B14F-4D97-AF65-F5344CB8AC3E}">
        <p14:creationId xmlns:p14="http://schemas.microsoft.com/office/powerpoint/2010/main" val="387724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EBE 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Kadının başka bir kliniğe ya da birime transferine yardım eder ve refakat eder.</a:t>
            </a:r>
          </a:p>
          <a:p>
            <a:pPr algn="just"/>
            <a:r>
              <a:rPr lang="tr-TR" dirty="0" smtClean="0">
                <a:solidFill>
                  <a:srgbClr val="FF0000"/>
                </a:solidFill>
              </a:rPr>
              <a:t> </a:t>
            </a:r>
            <a:r>
              <a:rPr lang="tr-TR" dirty="0">
                <a:solidFill>
                  <a:srgbClr val="FF0000"/>
                </a:solidFill>
              </a:rPr>
              <a:t>Gebelik, doğum ve doğum sonrası dönemde anne ve bebek sağlığını korumak ve geliştirmek için hizmet sunduğu gruba bilgi verir.</a:t>
            </a:r>
          </a:p>
          <a:p>
            <a:pPr algn="just"/>
            <a:r>
              <a:rPr lang="tr-TR" dirty="0" smtClean="0"/>
              <a:t> </a:t>
            </a:r>
            <a:r>
              <a:rPr lang="tr-TR" dirty="0"/>
              <a:t>Aile planlaması hizmetlerinde, kadın ve </a:t>
            </a:r>
            <a:r>
              <a:rPr lang="tr-TR" dirty="0" err="1"/>
              <a:t>yenidoğana</a:t>
            </a:r>
            <a:r>
              <a:rPr lang="tr-TR" dirty="0"/>
              <a:t> ait tarama programlarının yürütülmesinde ebeye yardım eder.</a:t>
            </a:r>
          </a:p>
          <a:p>
            <a:endParaRPr lang="tr-TR" dirty="0"/>
          </a:p>
        </p:txBody>
      </p:sp>
    </p:spTree>
    <p:extLst>
      <p:ext uri="{BB962C8B-B14F-4D97-AF65-F5344CB8AC3E}">
        <p14:creationId xmlns:p14="http://schemas.microsoft.com/office/powerpoint/2010/main" val="91316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EBE YARDIMCISI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Kullanılan malzemelerin temizliği, dezenfeksiyonu ve uygun şekilde saklanmasına yardım eder.</a:t>
            </a:r>
          </a:p>
          <a:p>
            <a:pPr algn="just"/>
            <a:r>
              <a:rPr lang="tr-TR" dirty="0" smtClean="0">
                <a:solidFill>
                  <a:srgbClr val="FF0000"/>
                </a:solidFill>
              </a:rPr>
              <a:t> </a:t>
            </a:r>
            <a:r>
              <a:rPr lang="tr-TR" dirty="0">
                <a:solidFill>
                  <a:srgbClr val="FF0000"/>
                </a:solidFill>
              </a:rPr>
              <a:t>Çalıştığı ünitenin kullanıma hazır bulundurulmasında görev alır.</a:t>
            </a:r>
          </a:p>
          <a:p>
            <a:pPr algn="just"/>
            <a:r>
              <a:rPr lang="tr-TR" dirty="0" smtClean="0"/>
              <a:t> </a:t>
            </a:r>
            <a:r>
              <a:rPr lang="tr-TR" dirty="0"/>
              <a:t>Alınan kan, doku veya diğer örneklerin laboratuvara naklini sağlar.</a:t>
            </a:r>
          </a:p>
          <a:p>
            <a:endParaRPr lang="tr-TR" dirty="0"/>
          </a:p>
        </p:txBody>
      </p:sp>
    </p:spTree>
    <p:extLst>
      <p:ext uri="{BB962C8B-B14F-4D97-AF65-F5344CB8AC3E}">
        <p14:creationId xmlns:p14="http://schemas.microsoft.com/office/powerpoint/2010/main" val="106285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SAĞLIK BAKIM TEKNİSYENİ</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2800" dirty="0" smtClean="0"/>
              <a:t>* </a:t>
            </a:r>
            <a:r>
              <a:rPr lang="tr-TR" sz="2400" dirty="0" smtClean="0"/>
              <a:t>Sağlık </a:t>
            </a:r>
            <a:r>
              <a:rPr lang="tr-TR" sz="2400" dirty="0"/>
              <a:t>meslek liselerinin  </a:t>
            </a:r>
            <a:r>
              <a:rPr lang="tr-TR" sz="2400" dirty="0" smtClean="0"/>
              <a:t>sağlık bakım teknisyenliği programından </a:t>
            </a:r>
            <a:r>
              <a:rPr lang="tr-TR" sz="2400" dirty="0"/>
              <a:t>mezun olup </a:t>
            </a:r>
            <a:r>
              <a:rPr lang="tr-TR" sz="2400" dirty="0" smtClean="0"/>
              <a:t>en az tekniker düzeyindeki sağlık meslek mensuplarının </a:t>
            </a:r>
            <a:r>
              <a:rPr lang="tr-TR" sz="2400" dirty="0"/>
              <a:t>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endParaRPr lang="tr-TR" dirty="0"/>
          </a:p>
        </p:txBody>
      </p:sp>
      <p:pic>
        <p:nvPicPr>
          <p:cNvPr id="6146" name="Picture 2" descr="C:\Users\Lenovo\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21088"/>
            <a:ext cx="3672408"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6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0495" y="1051043"/>
            <a:ext cx="8229600" cy="562074"/>
          </a:xfrm>
        </p:spPr>
        <p:txBody>
          <a:bodyPr>
            <a:normAutofit fontScale="90000"/>
          </a:bodyPr>
          <a:lstStyle/>
          <a:p>
            <a:r>
              <a:rPr lang="tr-TR" b="1" dirty="0" smtClean="0">
                <a:solidFill>
                  <a:srgbClr val="C00000"/>
                </a:solidFill>
              </a:rPr>
              <a:t>ALANIMIZ</a:t>
            </a:r>
            <a:endParaRPr lang="tr-TR" b="1" dirty="0">
              <a:solidFill>
                <a:srgbClr val="C00000"/>
              </a:solidFill>
            </a:endParaRPr>
          </a:p>
        </p:txBody>
      </p:sp>
      <p:sp>
        <p:nvSpPr>
          <p:cNvPr id="3" name="İçerik Yer Tutucusu 2"/>
          <p:cNvSpPr>
            <a:spLocks noGrp="1"/>
          </p:cNvSpPr>
          <p:nvPr>
            <p:ph idx="1"/>
          </p:nvPr>
        </p:nvSpPr>
        <p:spPr/>
        <p:txBody>
          <a:bodyPr/>
          <a:lstStyle/>
          <a:p>
            <a:pPr marL="0" indent="0">
              <a:buNone/>
            </a:pPr>
            <a:r>
              <a:rPr lang="tr-TR" b="1" dirty="0">
                <a:solidFill>
                  <a:srgbClr val="00B050"/>
                </a:solidFill>
              </a:rPr>
              <a:t>1-SAĞLIK HİZMETLERİ </a:t>
            </a:r>
            <a:r>
              <a:rPr lang="tr-TR" b="1" dirty="0" smtClean="0">
                <a:solidFill>
                  <a:srgbClr val="00B050"/>
                </a:solidFill>
              </a:rPr>
              <a:t>ALANI</a:t>
            </a:r>
          </a:p>
          <a:p>
            <a:pPr marL="0" indent="0">
              <a:buNone/>
            </a:pPr>
            <a:endParaRPr lang="tr-TR" b="1" dirty="0" smtClean="0">
              <a:solidFill>
                <a:srgbClr val="00B050"/>
              </a:solidFill>
            </a:endParaRPr>
          </a:p>
          <a:p>
            <a:endParaRPr lang="tr-TR" dirty="0"/>
          </a:p>
        </p:txBody>
      </p:sp>
      <p:pic>
        <p:nvPicPr>
          <p:cNvPr id="4" name="Picture 3" descr="C:\Users\Lenovo\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20" y="3005367"/>
            <a:ext cx="482453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00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solidFill>
                  <a:srgbClr val="FF0000"/>
                </a:solidFill>
              </a:rPr>
              <a:t>SAĞLIK BAKIM </a:t>
            </a:r>
            <a:r>
              <a:rPr lang="tr-TR" sz="3600" b="1" dirty="0" smtClean="0">
                <a:solidFill>
                  <a:srgbClr val="FF0000"/>
                </a:solidFill>
              </a:rPr>
              <a:t>TEKNİSYENİ GÖREVLERİ</a:t>
            </a:r>
            <a:endParaRPr lang="tr-TR" sz="3600" dirty="0"/>
          </a:p>
        </p:txBody>
      </p:sp>
      <p:sp>
        <p:nvSpPr>
          <p:cNvPr id="3" name="İçerik Yer Tutucusu 2"/>
          <p:cNvSpPr>
            <a:spLocks noGrp="1"/>
          </p:cNvSpPr>
          <p:nvPr>
            <p:ph idx="1"/>
          </p:nvPr>
        </p:nvSpPr>
        <p:spPr/>
        <p:txBody>
          <a:bodyPr>
            <a:normAutofit/>
          </a:bodyPr>
          <a:lstStyle/>
          <a:p>
            <a:pPr algn="just"/>
            <a:r>
              <a:rPr lang="tr-TR" dirty="0" smtClean="0"/>
              <a:t> </a:t>
            </a:r>
            <a:r>
              <a:rPr lang="tr-TR" dirty="0"/>
              <a:t>Çalıştığı ünitenin kullanıma hazır bulundurulmasında görev alır.</a:t>
            </a:r>
          </a:p>
          <a:p>
            <a:pPr algn="just"/>
            <a:r>
              <a:rPr lang="tr-TR" dirty="0" smtClean="0">
                <a:solidFill>
                  <a:srgbClr val="FF0000"/>
                </a:solidFill>
              </a:rPr>
              <a:t> </a:t>
            </a:r>
            <a:r>
              <a:rPr lang="tr-TR" dirty="0">
                <a:solidFill>
                  <a:srgbClr val="FF0000"/>
                </a:solidFill>
              </a:rPr>
              <a:t>Hastaların muayene, tetkik ve tedavi için hazırlanmasına, tıbbi işlem öncesinde elbiselerinin değiştirilmesine ve işlem sonrasında giyinmesine yardım eder.</a:t>
            </a:r>
          </a:p>
          <a:p>
            <a:pPr algn="just"/>
            <a:r>
              <a:rPr lang="tr-TR" dirty="0" smtClean="0"/>
              <a:t> </a:t>
            </a:r>
            <a:r>
              <a:rPr lang="tr-TR" dirty="0"/>
              <a:t>Sağlık meslek mensubunun uygun gördüğü durumlarda hastanın yürümesine ve hareket etmesine yardım eder</a:t>
            </a:r>
          </a:p>
        </p:txBody>
      </p:sp>
    </p:spTree>
    <p:extLst>
      <p:ext uri="{BB962C8B-B14F-4D97-AF65-F5344CB8AC3E}">
        <p14:creationId xmlns:p14="http://schemas.microsoft.com/office/powerpoint/2010/main" val="117539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rgbClr val="FF0000"/>
                </a:solidFill>
              </a:rPr>
              <a:t>SAĞLIK BAKIM TEKNİSYENİ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Hareket kısıtlılığı olan hastalar için sağlık meslek mensubunun uygun gördüğü pozisyonu verir.</a:t>
            </a:r>
          </a:p>
          <a:p>
            <a:pPr algn="just"/>
            <a:r>
              <a:rPr lang="tr-TR" dirty="0" smtClean="0">
                <a:solidFill>
                  <a:srgbClr val="FF0000"/>
                </a:solidFill>
              </a:rPr>
              <a:t> </a:t>
            </a:r>
            <a:r>
              <a:rPr lang="tr-TR" dirty="0">
                <a:solidFill>
                  <a:srgbClr val="FF0000"/>
                </a:solidFill>
              </a:rPr>
              <a:t>İlgilendiği hastaların genel durumunda fark ettiği değişiklikleri sağlık meslek mensubuna bildirir.</a:t>
            </a:r>
          </a:p>
          <a:p>
            <a:pPr algn="just"/>
            <a:r>
              <a:rPr lang="tr-TR" dirty="0" smtClean="0"/>
              <a:t> </a:t>
            </a:r>
            <a:r>
              <a:rPr lang="tr-TR" dirty="0"/>
              <a:t>Sağlık meslek mensuplarının belirlemiş olduğu günlük yaşam aktivitelerine yönelik plan doğrultusunda hastaya yardım eder.</a:t>
            </a:r>
          </a:p>
          <a:p>
            <a:endParaRPr lang="tr-TR" dirty="0"/>
          </a:p>
        </p:txBody>
      </p:sp>
    </p:spTree>
    <p:extLst>
      <p:ext uri="{BB962C8B-B14F-4D97-AF65-F5344CB8AC3E}">
        <p14:creationId xmlns:p14="http://schemas.microsoft.com/office/powerpoint/2010/main" val="396699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rgbClr val="FF0000"/>
                </a:solidFill>
              </a:rPr>
              <a:t>SAĞLIK BAKIM TEKNİSYENİ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Sağlık meslek mensubu tarafından belirlenen beslenme programına uygun olarak hastanın beslenmesine yardımcı olur</a:t>
            </a:r>
          </a:p>
          <a:p>
            <a:pPr algn="just"/>
            <a:r>
              <a:rPr lang="tr-TR" dirty="0" smtClean="0">
                <a:solidFill>
                  <a:srgbClr val="FF0000"/>
                </a:solidFill>
              </a:rPr>
              <a:t> </a:t>
            </a:r>
            <a:r>
              <a:rPr lang="tr-TR" dirty="0">
                <a:solidFill>
                  <a:srgbClr val="FF0000"/>
                </a:solidFill>
              </a:rPr>
              <a:t>Sağlık meslek mensubu tarafından belirlenen egzersiz programının hastaya uygulanmasına yardım eder.</a:t>
            </a:r>
          </a:p>
          <a:p>
            <a:pPr algn="just"/>
            <a:r>
              <a:rPr lang="tr-TR" dirty="0" smtClean="0"/>
              <a:t> </a:t>
            </a:r>
            <a:r>
              <a:rPr lang="tr-TR" dirty="0"/>
              <a:t>Kullanılan malzemelerin hazırlanmasına, temizliğine, dezenfeksiyonuna ve uygun şekilde saklanmasına yardım eder.</a:t>
            </a:r>
          </a:p>
          <a:p>
            <a:endParaRPr lang="tr-TR" dirty="0"/>
          </a:p>
        </p:txBody>
      </p:sp>
    </p:spTree>
    <p:extLst>
      <p:ext uri="{BB962C8B-B14F-4D97-AF65-F5344CB8AC3E}">
        <p14:creationId xmlns:p14="http://schemas.microsoft.com/office/powerpoint/2010/main" val="77639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rgbClr val="FF0000"/>
                </a:solidFill>
              </a:rPr>
              <a:t>SAĞLIK BAKIM TEKNİSYENİ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Kullanılan aletlerin sterilize edilmesine, kirlenmiş malzemelerin bertaraf edilmesine,</a:t>
            </a:r>
          </a:p>
          <a:p>
            <a:pPr marL="0" indent="0" algn="just">
              <a:buNone/>
            </a:pPr>
            <a:r>
              <a:rPr lang="tr-TR" dirty="0"/>
              <a:t>tıbbi aletlerin ve malzemelerin kullanıma hazır bulundurulmasına yardım eder.</a:t>
            </a:r>
          </a:p>
          <a:p>
            <a:pPr algn="just"/>
            <a:r>
              <a:rPr lang="tr-TR" dirty="0" smtClean="0">
                <a:solidFill>
                  <a:srgbClr val="FF0000"/>
                </a:solidFill>
              </a:rPr>
              <a:t> </a:t>
            </a:r>
            <a:r>
              <a:rPr lang="tr-TR" dirty="0">
                <a:solidFill>
                  <a:srgbClr val="FF0000"/>
                </a:solidFill>
              </a:rPr>
              <a:t>Alınan kan, doku veya diğer örneklerin </a:t>
            </a:r>
            <a:r>
              <a:rPr lang="tr-TR" dirty="0" smtClean="0">
                <a:solidFill>
                  <a:srgbClr val="FF0000"/>
                </a:solidFill>
              </a:rPr>
              <a:t>laboratuvara </a:t>
            </a:r>
            <a:r>
              <a:rPr lang="tr-TR" dirty="0">
                <a:solidFill>
                  <a:srgbClr val="FF0000"/>
                </a:solidFill>
              </a:rPr>
              <a:t>naklini sağlar.</a:t>
            </a:r>
          </a:p>
          <a:p>
            <a:pPr algn="just"/>
            <a:r>
              <a:rPr lang="tr-TR" dirty="0" smtClean="0"/>
              <a:t> </a:t>
            </a:r>
            <a:r>
              <a:rPr lang="tr-TR" dirty="0"/>
              <a:t>Hastanın başka bir kliniğe ya da birime transferine yardım ve refakat eder.</a:t>
            </a:r>
          </a:p>
        </p:txBody>
      </p:sp>
    </p:spTree>
    <p:extLst>
      <p:ext uri="{BB962C8B-B14F-4D97-AF65-F5344CB8AC3E}">
        <p14:creationId xmlns:p14="http://schemas.microsoft.com/office/powerpoint/2010/main" val="350820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9512" y="1844824"/>
            <a:ext cx="4572000" cy="3970318"/>
          </a:xfrm>
          <a:prstGeom prst="rect">
            <a:avLst/>
          </a:prstGeom>
        </p:spPr>
        <p:txBody>
          <a:bodyPr>
            <a:spAutoFit/>
          </a:bodyPr>
          <a:lstStyle/>
          <a:p>
            <a:pPr marL="285750" indent="-285750">
              <a:buFont typeface="Wingdings" panose="05000000000000000000" pitchFamily="2" charset="2"/>
              <a:buChar char="§"/>
            </a:pPr>
            <a:r>
              <a:rPr lang="tr-TR" i="1" dirty="0"/>
              <a:t>Acil Durum ve Afet Yönetimi </a:t>
            </a:r>
          </a:p>
          <a:p>
            <a:pPr marL="285750" indent="-285750">
              <a:buFont typeface="Wingdings" panose="05000000000000000000" pitchFamily="2" charset="2"/>
              <a:buChar char="§"/>
            </a:pPr>
            <a:r>
              <a:rPr lang="tr-TR" i="1" dirty="0"/>
              <a:t>Ağız ve Diş Sağlığı </a:t>
            </a:r>
          </a:p>
          <a:p>
            <a:pPr marL="285750" indent="-285750">
              <a:buFont typeface="Wingdings" panose="05000000000000000000" pitchFamily="2" charset="2"/>
              <a:buChar char="§"/>
            </a:pPr>
            <a:r>
              <a:rPr lang="tr-TR" i="1" dirty="0"/>
              <a:t>Ameliyathane Hizmetleri </a:t>
            </a:r>
          </a:p>
          <a:p>
            <a:pPr marL="285750" indent="-285750">
              <a:buFont typeface="Wingdings" panose="05000000000000000000" pitchFamily="2" charset="2"/>
              <a:buChar char="§"/>
            </a:pPr>
            <a:r>
              <a:rPr lang="tr-TR" i="1" dirty="0"/>
              <a:t>Anestezi </a:t>
            </a:r>
          </a:p>
          <a:p>
            <a:pPr marL="285750" indent="-285750">
              <a:buFont typeface="Wingdings" panose="05000000000000000000" pitchFamily="2" charset="2"/>
              <a:buChar char="§"/>
            </a:pPr>
            <a:r>
              <a:rPr lang="tr-TR" i="1" dirty="0" smtClean="0"/>
              <a:t>Biyokimya</a:t>
            </a:r>
            <a:endParaRPr lang="tr-TR" i="1" dirty="0"/>
          </a:p>
          <a:p>
            <a:pPr marL="285750" indent="-285750">
              <a:buFont typeface="Wingdings" panose="05000000000000000000" pitchFamily="2" charset="2"/>
              <a:buChar char="§"/>
            </a:pPr>
            <a:r>
              <a:rPr lang="tr-TR" i="1" dirty="0"/>
              <a:t>Biyomedikal Cihaz Teknolojisi </a:t>
            </a:r>
          </a:p>
          <a:p>
            <a:pPr marL="285750" indent="-285750">
              <a:buFont typeface="Wingdings" panose="05000000000000000000" pitchFamily="2" charset="2"/>
              <a:buChar char="§"/>
            </a:pPr>
            <a:r>
              <a:rPr lang="tr-TR" i="1" dirty="0"/>
              <a:t>Çevre Koruma ve Kontrol </a:t>
            </a:r>
          </a:p>
          <a:p>
            <a:pPr marL="285750" indent="-285750">
              <a:buFont typeface="Wingdings" panose="05000000000000000000" pitchFamily="2" charset="2"/>
              <a:buChar char="§"/>
            </a:pPr>
            <a:r>
              <a:rPr lang="tr-TR" i="1" dirty="0"/>
              <a:t>Çevre Sağlığı </a:t>
            </a:r>
          </a:p>
          <a:p>
            <a:pPr marL="285750" indent="-285750">
              <a:buFont typeface="Wingdings" panose="05000000000000000000" pitchFamily="2" charset="2"/>
              <a:buChar char="§"/>
            </a:pPr>
            <a:r>
              <a:rPr lang="tr-TR" i="1" dirty="0"/>
              <a:t>Çocuk Gelişimi </a:t>
            </a:r>
          </a:p>
          <a:p>
            <a:pPr marL="285750" indent="-285750">
              <a:buFont typeface="Wingdings" panose="05000000000000000000" pitchFamily="2" charset="2"/>
              <a:buChar char="§"/>
            </a:pPr>
            <a:r>
              <a:rPr lang="tr-TR" i="1" dirty="0"/>
              <a:t>Çocuk Koruma ve Bakım Hizmetleri </a:t>
            </a:r>
          </a:p>
          <a:p>
            <a:pPr marL="285750" indent="-285750">
              <a:buFont typeface="Wingdings" panose="05000000000000000000" pitchFamily="2" charset="2"/>
              <a:buChar char="§"/>
            </a:pPr>
            <a:r>
              <a:rPr lang="tr-TR" i="1" dirty="0"/>
              <a:t>Dezenfeksiyon, Sterilizasyon ve Antisepsi</a:t>
            </a:r>
          </a:p>
          <a:p>
            <a:pPr marL="285750" indent="-285750">
              <a:buFont typeface="Wingdings" panose="05000000000000000000" pitchFamily="2" charset="2"/>
              <a:buChar char="§"/>
            </a:pPr>
            <a:r>
              <a:rPr lang="tr-TR" i="1" dirty="0"/>
              <a:t>Teknikerliği </a:t>
            </a:r>
          </a:p>
          <a:p>
            <a:pPr marL="285750" indent="-285750">
              <a:buFont typeface="Wingdings" panose="05000000000000000000" pitchFamily="2" charset="2"/>
              <a:buChar char="§"/>
            </a:pPr>
            <a:r>
              <a:rPr lang="tr-TR" i="1" dirty="0"/>
              <a:t>Diş Protez Teknolojisi </a:t>
            </a:r>
          </a:p>
          <a:p>
            <a:pPr marL="285750" indent="-285750">
              <a:buFont typeface="Wingdings" panose="05000000000000000000" pitchFamily="2" charset="2"/>
              <a:buChar char="§"/>
            </a:pPr>
            <a:r>
              <a:rPr lang="tr-TR" i="1" dirty="0"/>
              <a:t>Diyaliz </a:t>
            </a:r>
            <a:endParaRPr lang="tr-TR" i="1" dirty="0"/>
          </a:p>
        </p:txBody>
      </p:sp>
      <p:sp>
        <p:nvSpPr>
          <p:cNvPr id="6" name="Dikdörtgen 5"/>
          <p:cNvSpPr/>
          <p:nvPr/>
        </p:nvSpPr>
        <p:spPr>
          <a:xfrm>
            <a:off x="4751512" y="1844824"/>
            <a:ext cx="4572000" cy="4247317"/>
          </a:xfrm>
          <a:prstGeom prst="rect">
            <a:avLst/>
          </a:prstGeom>
        </p:spPr>
        <p:txBody>
          <a:bodyPr>
            <a:spAutoFit/>
          </a:bodyPr>
          <a:lstStyle/>
          <a:p>
            <a:pPr marL="285750" indent="-285750">
              <a:buFont typeface="Wingdings" panose="05000000000000000000" pitchFamily="2" charset="2"/>
              <a:buChar char="§"/>
            </a:pPr>
            <a:r>
              <a:rPr lang="tr-TR" i="1" dirty="0"/>
              <a:t>Eczane Hizmetleri </a:t>
            </a:r>
          </a:p>
          <a:p>
            <a:pPr marL="285750" indent="-285750">
              <a:buFont typeface="Wingdings" panose="05000000000000000000" pitchFamily="2" charset="2"/>
              <a:buChar char="§"/>
            </a:pPr>
            <a:r>
              <a:rPr lang="tr-TR" i="1" dirty="0" err="1" smtClean="0"/>
              <a:t>Elektronörofizyoloji</a:t>
            </a:r>
            <a:endParaRPr lang="tr-TR" i="1" dirty="0"/>
          </a:p>
          <a:p>
            <a:pPr marL="285750" indent="-285750">
              <a:buFont typeface="Wingdings" panose="05000000000000000000" pitchFamily="2" charset="2"/>
              <a:buChar char="§"/>
            </a:pPr>
            <a:r>
              <a:rPr lang="tr-TR" i="1" dirty="0"/>
              <a:t>Engelli Bakımı ve Rehabilitasyon </a:t>
            </a:r>
          </a:p>
          <a:p>
            <a:pPr marL="285750" indent="-285750">
              <a:buFont typeface="Wingdings" panose="05000000000000000000" pitchFamily="2" charset="2"/>
              <a:buChar char="§"/>
            </a:pPr>
            <a:r>
              <a:rPr lang="tr-TR" i="1" dirty="0"/>
              <a:t>Engelliler İçin Gölge Öğreticilik </a:t>
            </a:r>
          </a:p>
          <a:p>
            <a:pPr marL="285750" indent="-285750">
              <a:buFont typeface="Wingdings" panose="05000000000000000000" pitchFamily="2" charset="2"/>
              <a:buChar char="§"/>
            </a:pPr>
            <a:r>
              <a:rPr lang="tr-TR" i="1" dirty="0"/>
              <a:t>Evde Hasta Bakımı </a:t>
            </a:r>
          </a:p>
          <a:p>
            <a:pPr marL="285750" indent="-285750">
              <a:buFont typeface="Wingdings" panose="05000000000000000000" pitchFamily="2" charset="2"/>
              <a:buChar char="§"/>
            </a:pPr>
            <a:r>
              <a:rPr lang="tr-TR" i="1" dirty="0"/>
              <a:t>Fizyoterapi </a:t>
            </a:r>
          </a:p>
          <a:p>
            <a:pPr marL="285750" indent="-285750">
              <a:buFont typeface="Wingdings" panose="05000000000000000000" pitchFamily="2" charset="2"/>
              <a:buChar char="§"/>
            </a:pPr>
            <a:r>
              <a:rPr lang="tr-TR" i="1" dirty="0"/>
              <a:t>Hasta Bakımı </a:t>
            </a:r>
          </a:p>
          <a:p>
            <a:pPr marL="285750" indent="-285750">
              <a:buFont typeface="Wingdings" panose="05000000000000000000" pitchFamily="2" charset="2"/>
              <a:buChar char="§"/>
            </a:pPr>
            <a:r>
              <a:rPr lang="tr-TR" i="1" dirty="0"/>
              <a:t>İlk ve Acil </a:t>
            </a:r>
            <a:r>
              <a:rPr lang="tr-TR" i="1" dirty="0" smtClean="0"/>
              <a:t>Yardım</a:t>
            </a:r>
            <a:endParaRPr lang="tr-TR" i="1" dirty="0"/>
          </a:p>
          <a:p>
            <a:pPr marL="285750" indent="-285750">
              <a:buFont typeface="Wingdings" panose="05000000000000000000" pitchFamily="2" charset="2"/>
              <a:buChar char="§"/>
            </a:pPr>
            <a:r>
              <a:rPr lang="tr-TR" i="1" dirty="0"/>
              <a:t>İnsan Kaynakları Yönetimi </a:t>
            </a:r>
          </a:p>
          <a:p>
            <a:pPr marL="285750" indent="-285750">
              <a:buFont typeface="Wingdings" panose="05000000000000000000" pitchFamily="2" charset="2"/>
              <a:buChar char="§"/>
            </a:pPr>
            <a:r>
              <a:rPr lang="tr-TR" i="1" dirty="0"/>
              <a:t>İş Sağlığı ve Güvenliği </a:t>
            </a:r>
          </a:p>
          <a:p>
            <a:pPr marL="285750" indent="-285750">
              <a:buFont typeface="Wingdings" panose="05000000000000000000" pitchFamily="2" charset="2"/>
              <a:buChar char="§"/>
            </a:pPr>
            <a:r>
              <a:rPr lang="tr-TR" i="1" dirty="0"/>
              <a:t>İş ve Uğraşı </a:t>
            </a:r>
            <a:r>
              <a:rPr lang="tr-TR" i="1" dirty="0" smtClean="0"/>
              <a:t>Terapisi</a:t>
            </a:r>
            <a:endParaRPr lang="tr-TR" i="1" dirty="0"/>
          </a:p>
          <a:p>
            <a:pPr marL="285750" indent="-285750">
              <a:buFont typeface="Wingdings" panose="05000000000000000000" pitchFamily="2" charset="2"/>
              <a:buChar char="§"/>
            </a:pPr>
            <a:r>
              <a:rPr lang="tr-TR" i="1" dirty="0"/>
              <a:t>Laborant ve Veteriner Sağlık </a:t>
            </a:r>
          </a:p>
          <a:p>
            <a:pPr marL="285750" indent="-285750">
              <a:buFont typeface="Wingdings" panose="05000000000000000000" pitchFamily="2" charset="2"/>
              <a:buChar char="§"/>
            </a:pPr>
            <a:r>
              <a:rPr lang="tr-TR" i="1" dirty="0"/>
              <a:t>Laboratuvar Teknolojisi </a:t>
            </a:r>
          </a:p>
          <a:p>
            <a:pPr marL="285750" indent="-285750">
              <a:buFont typeface="Wingdings" panose="05000000000000000000" pitchFamily="2" charset="2"/>
              <a:buChar char="§"/>
            </a:pPr>
            <a:r>
              <a:rPr lang="tr-TR" i="1" dirty="0"/>
              <a:t>Nükleer Teknoloji ve Radyasyon Güvenliği </a:t>
            </a:r>
          </a:p>
          <a:p>
            <a:pPr marL="285750" indent="-285750">
              <a:buFont typeface="Wingdings" panose="05000000000000000000" pitchFamily="2" charset="2"/>
              <a:buChar char="§"/>
            </a:pPr>
            <a:r>
              <a:rPr lang="tr-TR" i="1" dirty="0"/>
              <a:t>Nükleer Tıp Teknikleri </a:t>
            </a:r>
            <a:endParaRPr lang="tr-TR" i="1" dirty="0"/>
          </a:p>
        </p:txBody>
      </p:sp>
      <p:sp>
        <p:nvSpPr>
          <p:cNvPr id="7" name="Dikdörtgen 6"/>
          <p:cNvSpPr/>
          <p:nvPr/>
        </p:nvSpPr>
        <p:spPr>
          <a:xfrm>
            <a:off x="755068" y="476672"/>
            <a:ext cx="7992888" cy="1569660"/>
          </a:xfrm>
          <a:prstGeom prst="rect">
            <a:avLst/>
          </a:prstGeom>
        </p:spPr>
        <p:txBody>
          <a:bodyPr wrap="square">
            <a:spAutoFit/>
          </a:bodyPr>
          <a:lstStyle/>
          <a:p>
            <a:pPr algn="ctr"/>
            <a:r>
              <a:rPr lang="tr-TR" sz="3200" b="1" dirty="0">
                <a:solidFill>
                  <a:srgbClr val="00B050"/>
                </a:solidFill>
              </a:rPr>
              <a:t>SAĞLIK HİZMETLERİ ALAN DEVAMI SAYILAN </a:t>
            </a:r>
            <a:br>
              <a:rPr lang="tr-TR" sz="3200" b="1" dirty="0">
                <a:solidFill>
                  <a:srgbClr val="00B050"/>
                </a:solidFill>
              </a:rPr>
            </a:br>
            <a:r>
              <a:rPr lang="tr-TR" sz="3200" b="1" dirty="0">
                <a:solidFill>
                  <a:srgbClr val="00B050"/>
                </a:solidFill>
              </a:rPr>
              <a:t>VE EKPUAN VERİLEN BÖLÜMLER</a:t>
            </a:r>
            <a:br>
              <a:rPr lang="tr-TR" sz="3200" b="1" dirty="0">
                <a:solidFill>
                  <a:srgbClr val="00B050"/>
                </a:solidFill>
              </a:rPr>
            </a:br>
            <a:endParaRPr lang="tr-TR" sz="3200" dirty="0"/>
          </a:p>
        </p:txBody>
      </p:sp>
    </p:spTree>
    <p:extLst>
      <p:ext uri="{BB962C8B-B14F-4D97-AF65-F5344CB8AC3E}">
        <p14:creationId xmlns:p14="http://schemas.microsoft.com/office/powerpoint/2010/main" val="2501321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1772816"/>
            <a:ext cx="4572000" cy="4247317"/>
          </a:xfrm>
          <a:prstGeom prst="rect">
            <a:avLst/>
          </a:prstGeom>
        </p:spPr>
        <p:txBody>
          <a:bodyPr>
            <a:spAutoFit/>
          </a:bodyPr>
          <a:lstStyle/>
          <a:p>
            <a:pPr marL="285750" indent="-285750">
              <a:buFont typeface="Wingdings" panose="05000000000000000000" pitchFamily="2" charset="2"/>
              <a:buChar char="§"/>
            </a:pPr>
            <a:r>
              <a:rPr lang="tr-TR" i="1" dirty="0" err="1" smtClean="0"/>
              <a:t>Odyometri</a:t>
            </a:r>
            <a:r>
              <a:rPr lang="tr-TR" i="1" dirty="0" smtClean="0"/>
              <a:t> </a:t>
            </a:r>
            <a:endParaRPr lang="tr-TR" i="1" dirty="0"/>
          </a:p>
          <a:p>
            <a:pPr marL="285750" indent="-285750">
              <a:buFont typeface="Wingdings" panose="05000000000000000000" pitchFamily="2" charset="2"/>
              <a:buChar char="§"/>
            </a:pPr>
            <a:r>
              <a:rPr lang="tr-TR" i="1" dirty="0" err="1"/>
              <a:t>Optisyenlik</a:t>
            </a:r>
            <a:r>
              <a:rPr lang="tr-TR" i="1" dirty="0"/>
              <a:t> </a:t>
            </a:r>
          </a:p>
          <a:p>
            <a:pPr marL="285750" indent="-285750">
              <a:buFont typeface="Wingdings" panose="05000000000000000000" pitchFamily="2" charset="2"/>
              <a:buChar char="§"/>
            </a:pPr>
            <a:r>
              <a:rPr lang="tr-TR" i="1" dirty="0"/>
              <a:t>Ortopedik Protez ve </a:t>
            </a:r>
            <a:r>
              <a:rPr lang="tr-TR" i="1" dirty="0" err="1"/>
              <a:t>Ortez</a:t>
            </a:r>
            <a:r>
              <a:rPr lang="tr-TR" i="1" dirty="0"/>
              <a:t> </a:t>
            </a:r>
          </a:p>
          <a:p>
            <a:pPr marL="285750" indent="-285750">
              <a:buFont typeface="Wingdings" panose="05000000000000000000" pitchFamily="2" charset="2"/>
              <a:buChar char="§"/>
            </a:pPr>
            <a:r>
              <a:rPr lang="tr-TR" i="1" dirty="0"/>
              <a:t>Otopsi </a:t>
            </a:r>
            <a:r>
              <a:rPr lang="tr-TR" i="1" dirty="0" smtClean="0"/>
              <a:t>Yardımcılığı</a:t>
            </a:r>
            <a:endParaRPr lang="tr-TR" i="1" dirty="0"/>
          </a:p>
          <a:p>
            <a:pPr marL="285750" indent="-285750">
              <a:buFont typeface="Wingdings" panose="05000000000000000000" pitchFamily="2" charset="2"/>
              <a:buChar char="§"/>
            </a:pPr>
            <a:r>
              <a:rPr lang="tr-TR" i="1" dirty="0"/>
              <a:t>Patoloji Laboratuvar </a:t>
            </a:r>
            <a:r>
              <a:rPr lang="tr-TR" i="1" dirty="0" smtClean="0"/>
              <a:t>Teknikleri</a:t>
            </a:r>
            <a:endParaRPr lang="tr-TR" i="1" dirty="0"/>
          </a:p>
          <a:p>
            <a:pPr marL="285750" indent="-285750">
              <a:buFont typeface="Wingdings" panose="05000000000000000000" pitchFamily="2" charset="2"/>
              <a:buChar char="§"/>
            </a:pPr>
            <a:r>
              <a:rPr lang="tr-TR" i="1" dirty="0" err="1"/>
              <a:t>Podoloji</a:t>
            </a:r>
            <a:r>
              <a:rPr lang="tr-TR" i="1" dirty="0"/>
              <a:t> </a:t>
            </a:r>
          </a:p>
          <a:p>
            <a:pPr marL="285750" indent="-285750">
              <a:buFont typeface="Wingdings" panose="05000000000000000000" pitchFamily="2" charset="2"/>
              <a:buChar char="§"/>
            </a:pPr>
            <a:r>
              <a:rPr lang="tr-TR" i="1" dirty="0"/>
              <a:t>Radyoterapi </a:t>
            </a:r>
          </a:p>
          <a:p>
            <a:pPr marL="285750" indent="-285750">
              <a:buFont typeface="Wingdings" panose="05000000000000000000" pitchFamily="2" charset="2"/>
              <a:buChar char="§"/>
            </a:pPr>
            <a:r>
              <a:rPr lang="tr-TR" i="1" dirty="0"/>
              <a:t>Sağlık Bilgi Sistemleri Teknikerliği </a:t>
            </a:r>
          </a:p>
          <a:p>
            <a:pPr marL="285750" indent="-285750">
              <a:buFont typeface="Wingdings" panose="05000000000000000000" pitchFamily="2" charset="2"/>
              <a:buChar char="§"/>
            </a:pPr>
            <a:r>
              <a:rPr lang="tr-TR" i="1" dirty="0"/>
              <a:t>Sağlık Kurumları İşletmeciliği </a:t>
            </a:r>
          </a:p>
          <a:p>
            <a:pPr marL="285750" indent="-285750">
              <a:buFont typeface="Wingdings" panose="05000000000000000000" pitchFamily="2" charset="2"/>
              <a:buChar char="§"/>
            </a:pPr>
            <a:r>
              <a:rPr lang="tr-TR" i="1" dirty="0"/>
              <a:t>Sağlık Turizmi İşletmeciliği </a:t>
            </a:r>
          </a:p>
          <a:p>
            <a:pPr marL="285750" indent="-285750">
              <a:buFont typeface="Wingdings" panose="05000000000000000000" pitchFamily="2" charset="2"/>
              <a:buChar char="§"/>
            </a:pPr>
            <a:r>
              <a:rPr lang="tr-TR" i="1" dirty="0"/>
              <a:t>Tıbbi Dokümantasyon ve Sekreterlik </a:t>
            </a:r>
          </a:p>
          <a:p>
            <a:pPr marL="285750" indent="-285750">
              <a:buFont typeface="Wingdings" panose="05000000000000000000" pitchFamily="2" charset="2"/>
              <a:buChar char="§"/>
            </a:pPr>
            <a:r>
              <a:rPr lang="tr-TR" i="1" dirty="0"/>
              <a:t>Tıbbi Görüntüleme </a:t>
            </a:r>
            <a:r>
              <a:rPr lang="tr-TR" i="1" dirty="0" smtClean="0"/>
              <a:t>Teknikleri</a:t>
            </a:r>
            <a:endParaRPr lang="tr-TR" i="1" dirty="0"/>
          </a:p>
          <a:p>
            <a:pPr marL="285750" indent="-285750">
              <a:buFont typeface="Wingdings" panose="05000000000000000000" pitchFamily="2" charset="2"/>
              <a:buChar char="§"/>
            </a:pPr>
            <a:r>
              <a:rPr lang="tr-TR" i="1" dirty="0"/>
              <a:t>Tıbbi Laboratuvar Teknikleri </a:t>
            </a:r>
          </a:p>
          <a:p>
            <a:pPr marL="285750" indent="-285750">
              <a:buFont typeface="Wingdings" panose="05000000000000000000" pitchFamily="2" charset="2"/>
              <a:buChar char="§"/>
            </a:pPr>
            <a:r>
              <a:rPr lang="tr-TR" i="1" dirty="0"/>
              <a:t>Tıbbi Tanıtım ve Pazarlama </a:t>
            </a:r>
          </a:p>
          <a:p>
            <a:pPr marL="285750" indent="-285750">
              <a:buFont typeface="Wingdings" panose="05000000000000000000" pitchFamily="2" charset="2"/>
              <a:buChar char="§"/>
            </a:pPr>
            <a:r>
              <a:rPr lang="tr-TR" i="1" dirty="0"/>
              <a:t>Yaşlı Bakımı</a:t>
            </a:r>
          </a:p>
        </p:txBody>
      </p:sp>
      <p:sp>
        <p:nvSpPr>
          <p:cNvPr id="7" name="Dikdörtgen 6"/>
          <p:cNvSpPr/>
          <p:nvPr/>
        </p:nvSpPr>
        <p:spPr>
          <a:xfrm>
            <a:off x="755068" y="476672"/>
            <a:ext cx="7992888" cy="1569660"/>
          </a:xfrm>
          <a:prstGeom prst="rect">
            <a:avLst/>
          </a:prstGeom>
        </p:spPr>
        <p:txBody>
          <a:bodyPr wrap="square">
            <a:spAutoFit/>
          </a:bodyPr>
          <a:lstStyle/>
          <a:p>
            <a:pPr algn="ctr"/>
            <a:r>
              <a:rPr lang="tr-TR" sz="3200" b="1" dirty="0">
                <a:solidFill>
                  <a:srgbClr val="00B050"/>
                </a:solidFill>
              </a:rPr>
              <a:t>SAĞLIK HİZMETLERİ ALAN DEVAMI SAYILAN </a:t>
            </a:r>
            <a:br>
              <a:rPr lang="tr-TR" sz="3200" b="1" dirty="0">
                <a:solidFill>
                  <a:srgbClr val="00B050"/>
                </a:solidFill>
              </a:rPr>
            </a:br>
            <a:r>
              <a:rPr lang="tr-TR" sz="3200" b="1" dirty="0">
                <a:solidFill>
                  <a:srgbClr val="00B050"/>
                </a:solidFill>
              </a:rPr>
              <a:t>VE EKPUAN VERİLEN BÖLÜMLER</a:t>
            </a:r>
            <a:br>
              <a:rPr lang="tr-TR" sz="3200" b="1" dirty="0">
                <a:solidFill>
                  <a:srgbClr val="00B050"/>
                </a:solidFill>
              </a:rPr>
            </a:br>
            <a:endParaRPr lang="tr-TR" sz="3200" dirty="0"/>
          </a:p>
        </p:txBody>
      </p:sp>
    </p:spTree>
    <p:extLst>
      <p:ext uri="{BB962C8B-B14F-4D97-AF65-F5344CB8AC3E}">
        <p14:creationId xmlns:p14="http://schemas.microsoft.com/office/powerpoint/2010/main" val="1201962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C00000"/>
                </a:solidFill>
              </a:rPr>
              <a:t>ALAN SEÇİMİ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sz="4300" b="1" dirty="0" smtClean="0">
                <a:solidFill>
                  <a:srgbClr val="00B050"/>
                </a:solidFill>
              </a:rPr>
              <a:t>1-SAĞLIK HİZMETLERİ ALANI</a:t>
            </a:r>
          </a:p>
          <a:p>
            <a:pPr>
              <a:buFont typeface="Arial" charset="0"/>
              <a:buChar char="•"/>
            </a:pPr>
            <a:r>
              <a:rPr lang="tr-TR" sz="2600" dirty="0"/>
              <a:t>Yardımcı </a:t>
            </a:r>
            <a:r>
              <a:rPr lang="tr-TR" sz="2600" dirty="0" smtClean="0"/>
              <a:t>Hemşirelik Dalı</a:t>
            </a:r>
            <a:endParaRPr lang="tr-TR" sz="2600" dirty="0"/>
          </a:p>
          <a:p>
            <a:pPr>
              <a:buFont typeface="Arial" charset="0"/>
              <a:buChar char="•"/>
            </a:pPr>
            <a:r>
              <a:rPr lang="tr-TR" sz="2600" dirty="0"/>
              <a:t>Yardımcı </a:t>
            </a:r>
            <a:r>
              <a:rPr lang="tr-TR" sz="2600" dirty="0" smtClean="0"/>
              <a:t>Ebelik Dalı</a:t>
            </a:r>
            <a:endParaRPr lang="tr-TR" sz="2600" dirty="0"/>
          </a:p>
          <a:p>
            <a:pPr>
              <a:buFont typeface="Arial" charset="0"/>
              <a:buChar char="•"/>
            </a:pPr>
            <a:r>
              <a:rPr lang="tr-TR" sz="2600" dirty="0"/>
              <a:t>Sağlık Bakım </a:t>
            </a:r>
            <a:r>
              <a:rPr lang="tr-TR" sz="2600" dirty="0" smtClean="0"/>
              <a:t>Teknisyenliği Dalı</a:t>
            </a:r>
            <a:endParaRPr lang="tr-TR" sz="2600" b="1" dirty="0" smtClean="0">
              <a:solidFill>
                <a:srgbClr val="00B050"/>
              </a:solidFill>
            </a:endParaRPr>
          </a:p>
          <a:p>
            <a:pPr marL="0" indent="0">
              <a:buNone/>
            </a:pPr>
            <a:r>
              <a:rPr lang="tr-TR" b="1" dirty="0" smtClean="0">
                <a:solidFill>
                  <a:srgbClr val="FF0000"/>
                </a:solidFill>
              </a:rPr>
              <a:t>NOT</a:t>
            </a:r>
            <a:r>
              <a:rPr lang="tr-TR" b="1" dirty="0" smtClean="0">
                <a:solidFill>
                  <a:srgbClr val="FF0000"/>
                </a:solidFill>
              </a:rPr>
              <a:t>:</a:t>
            </a:r>
            <a:r>
              <a:rPr lang="tr-TR" dirty="0" smtClean="0"/>
              <a:t> </a:t>
            </a:r>
            <a:r>
              <a:rPr lang="tr-TR" dirty="0" smtClean="0"/>
              <a:t>9. sınıfın;  </a:t>
            </a:r>
            <a:r>
              <a:rPr lang="tr-TR" dirty="0" smtClean="0">
                <a:solidFill>
                  <a:srgbClr val="00B050"/>
                </a:solidFill>
              </a:rPr>
              <a:t>1.Dönemin </a:t>
            </a:r>
            <a:r>
              <a:rPr lang="tr-TR" dirty="0">
                <a:solidFill>
                  <a:srgbClr val="00B050"/>
                </a:solidFill>
              </a:rPr>
              <a:t>ikinci </a:t>
            </a:r>
            <a:r>
              <a:rPr lang="tr-TR" dirty="0" smtClean="0">
                <a:solidFill>
                  <a:srgbClr val="00B050"/>
                </a:solidFill>
              </a:rPr>
              <a:t>haftasının </a:t>
            </a:r>
            <a:r>
              <a:rPr lang="tr-TR" dirty="0">
                <a:solidFill>
                  <a:srgbClr val="00B050"/>
                </a:solidFill>
              </a:rPr>
              <a:t>sonunda ALAN </a:t>
            </a:r>
            <a:r>
              <a:rPr lang="tr-TR" dirty="0" smtClean="0">
                <a:solidFill>
                  <a:srgbClr val="00B050"/>
                </a:solidFill>
              </a:rPr>
              <a:t>SEÇİMİ,</a:t>
            </a:r>
            <a:endParaRPr lang="tr-TR" dirty="0">
              <a:solidFill>
                <a:srgbClr val="00B050"/>
              </a:solidFill>
            </a:endParaRPr>
          </a:p>
          <a:p>
            <a:pPr marL="0" indent="0">
              <a:buNone/>
            </a:pPr>
            <a:r>
              <a:rPr lang="tr-TR" dirty="0" smtClean="0">
                <a:solidFill>
                  <a:srgbClr val="FF0000"/>
                </a:solidFill>
              </a:rPr>
              <a:t>1.Dönemin sonunda ise </a:t>
            </a:r>
            <a:r>
              <a:rPr lang="tr-TR" dirty="0" smtClean="0">
                <a:solidFill>
                  <a:srgbClr val="C00000"/>
                </a:solidFill>
              </a:rPr>
              <a:t>DAL SEÇİMİ</a:t>
            </a:r>
            <a:r>
              <a:rPr lang="tr-TR" dirty="0"/>
              <a:t> </a:t>
            </a:r>
            <a:r>
              <a:rPr lang="tr-TR" dirty="0" smtClean="0">
                <a:solidFill>
                  <a:srgbClr val="FF0000"/>
                </a:solidFill>
              </a:rPr>
              <a:t>yapılır.</a:t>
            </a:r>
            <a:endParaRPr lang="tr-TR" dirty="0">
              <a:solidFill>
                <a:srgbClr val="FF0000"/>
              </a:solidFill>
            </a:endParaRPr>
          </a:p>
        </p:txBody>
      </p:sp>
    </p:spTree>
    <p:extLst>
      <p:ext uri="{BB962C8B-B14F-4D97-AF65-F5344CB8AC3E}">
        <p14:creationId xmlns:p14="http://schemas.microsoft.com/office/powerpoint/2010/main" val="221629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00B050"/>
                </a:solidFill>
              </a:rPr>
              <a:t>ALANA GEÇİŞ KOŞULU</a:t>
            </a:r>
            <a:endParaRPr lang="tr-TR" b="1" dirty="0">
              <a:solidFill>
                <a:srgbClr val="00B050"/>
              </a:solidFill>
            </a:endParaRPr>
          </a:p>
        </p:txBody>
      </p:sp>
      <p:pic>
        <p:nvPicPr>
          <p:cNvPr id="1027" name="Picture 3" descr="C:\Users\Lenovo\Desktop\20151002_111625.jpg"/>
          <p:cNvPicPr>
            <a:picLocks noChangeAspect="1" noChangeArrowheads="1"/>
          </p:cNvPicPr>
          <p:nvPr/>
        </p:nvPicPr>
        <p:blipFill rotWithShape="1">
          <a:blip r:embed="rId2">
            <a:extLst>
              <a:ext uri="{28A0092B-C50C-407E-A947-70E740481C1C}">
                <a14:useLocalDpi xmlns:a14="http://schemas.microsoft.com/office/drawing/2010/main" val="0"/>
              </a:ext>
            </a:extLst>
          </a:blip>
          <a:srcRect b="13808"/>
          <a:stretch/>
        </p:blipFill>
        <p:spPr bwMode="auto">
          <a:xfrm>
            <a:off x="1763688" y="3861048"/>
            <a:ext cx="4392488" cy="2482585"/>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a:extLst>
              <a:ext uri="{FF2B5EF4-FFF2-40B4-BE49-F238E27FC236}">
                <a16:creationId xmlns:a16="http://schemas.microsoft.com/office/drawing/2014/main" id="{A9355875-BAA4-49CF-8494-643011C9C65D}"/>
              </a:ext>
            </a:extLst>
          </p:cNvPr>
          <p:cNvSpPr>
            <a:spLocks noGrp="1"/>
          </p:cNvSpPr>
          <p:nvPr>
            <p:ph idx="1"/>
          </p:nvPr>
        </p:nvSpPr>
        <p:spPr>
          <a:xfrm>
            <a:off x="683568" y="1908498"/>
            <a:ext cx="7920880" cy="3536726"/>
          </a:xfrm>
        </p:spPr>
        <p:txBody>
          <a:bodyPr/>
          <a:lstStyle/>
          <a:p>
            <a:r>
              <a:rPr lang="tr-TR" sz="2400" dirty="0"/>
              <a:t>ORTAOKUL BAŞARI PUANI İLE  E- OKUL ÜZERİNDEN YAPILMAKTADIR. </a:t>
            </a:r>
            <a:r>
              <a:rPr lang="tr-TR" sz="2400" b="1" dirty="0">
                <a:solidFill>
                  <a:srgbClr val="FF0000"/>
                </a:solidFill>
              </a:rPr>
              <a:t>Okulumuzda Sağlık Hizmetleri Alanı tek alandır.</a:t>
            </a:r>
          </a:p>
          <a:p>
            <a:r>
              <a:rPr lang="tr-TR" sz="2400" dirty="0"/>
              <a:t>1.Dönemin ikinci haftasının sonunda </a:t>
            </a:r>
            <a:r>
              <a:rPr lang="tr-TR" sz="2400" b="1" dirty="0">
                <a:solidFill>
                  <a:srgbClr val="C00000"/>
                </a:solidFill>
              </a:rPr>
              <a:t>ALAN SEÇİMİ </a:t>
            </a:r>
            <a:r>
              <a:rPr lang="tr-TR" sz="2400" dirty="0"/>
              <a:t>tercihleri yapılmaktadır. (ortaokul başarı puanı ile)</a:t>
            </a:r>
          </a:p>
          <a:p>
            <a:pPr marL="0" indent="0">
              <a:buNone/>
            </a:pPr>
            <a:endParaRPr lang="tr-TR" dirty="0"/>
          </a:p>
        </p:txBody>
      </p:sp>
    </p:spTree>
    <p:extLst>
      <p:ext uri="{BB962C8B-B14F-4D97-AF65-F5344CB8AC3E}">
        <p14:creationId xmlns:p14="http://schemas.microsoft.com/office/powerpoint/2010/main" val="1521617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548680"/>
            <a:ext cx="7543801" cy="4023360"/>
          </a:xfrm>
        </p:spPr>
        <p:txBody>
          <a:bodyPr/>
          <a:lstStyle/>
          <a:p>
            <a:pPr marL="0" indent="0">
              <a:buNone/>
            </a:pPr>
            <a:r>
              <a:rPr lang="tr-TR" sz="4000" b="1" i="1" dirty="0" smtClean="0">
                <a:solidFill>
                  <a:srgbClr val="00B050"/>
                </a:solidFill>
              </a:rPr>
              <a:t>SAĞLIK </a:t>
            </a:r>
            <a:r>
              <a:rPr lang="tr-TR" sz="4000" b="1" i="1" dirty="0">
                <a:solidFill>
                  <a:srgbClr val="00B050"/>
                </a:solidFill>
              </a:rPr>
              <a:t>HİZMETLERİ </a:t>
            </a:r>
            <a:r>
              <a:rPr lang="tr-TR" sz="4000" b="1" i="1" dirty="0" smtClean="0">
                <a:solidFill>
                  <a:srgbClr val="00B050"/>
                </a:solidFill>
              </a:rPr>
              <a:t>ALANI DALLLARI</a:t>
            </a:r>
            <a:endParaRPr lang="tr-TR" sz="4000" b="1" i="1" dirty="0">
              <a:solidFill>
                <a:srgbClr val="00B050"/>
              </a:solidFill>
            </a:endParaRPr>
          </a:p>
          <a:p>
            <a:pPr>
              <a:buFont typeface="Arial" charset="0"/>
              <a:buChar char="•"/>
            </a:pPr>
            <a:r>
              <a:rPr lang="tr-TR" i="1" dirty="0"/>
              <a:t>Yardımcı Hemşirelik Dalı</a:t>
            </a:r>
          </a:p>
          <a:p>
            <a:pPr>
              <a:buFont typeface="Arial" charset="0"/>
              <a:buChar char="•"/>
            </a:pPr>
            <a:r>
              <a:rPr lang="tr-TR" i="1" dirty="0"/>
              <a:t>Yardımcı Ebelik Dalı</a:t>
            </a:r>
          </a:p>
          <a:p>
            <a:pPr>
              <a:buFont typeface="Arial" charset="0"/>
              <a:buChar char="•"/>
            </a:pPr>
            <a:r>
              <a:rPr lang="tr-TR" i="1" dirty="0"/>
              <a:t>Sağlık Bakım Teknisyenliği Dalı</a:t>
            </a:r>
            <a:endParaRPr lang="tr-TR" b="1" i="1" dirty="0">
              <a:solidFill>
                <a:srgbClr val="00B050"/>
              </a:solidFill>
            </a:endParaRPr>
          </a:p>
        </p:txBody>
      </p:sp>
    </p:spTree>
    <p:extLst>
      <p:ext uri="{BB962C8B-B14F-4D97-AF65-F5344CB8AC3E}">
        <p14:creationId xmlns:p14="http://schemas.microsoft.com/office/powerpoint/2010/main" val="268494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0"/>
            <a:ext cx="8229600" cy="1714202"/>
          </a:xfrm>
        </p:spPr>
        <p:txBody>
          <a:bodyPr>
            <a:normAutofit/>
          </a:bodyPr>
          <a:lstStyle/>
          <a:p>
            <a:r>
              <a:rPr lang="tr-TR" sz="3200" b="1" i="1" u="sng" dirty="0">
                <a:solidFill>
                  <a:srgbClr val="00B050"/>
                </a:solidFill>
              </a:rPr>
              <a:t/>
            </a:r>
            <a:br>
              <a:rPr lang="tr-TR" sz="3200" b="1" i="1" u="sng" dirty="0">
                <a:solidFill>
                  <a:srgbClr val="00B050"/>
                </a:solidFill>
              </a:rPr>
            </a:br>
            <a:r>
              <a:rPr lang="tr-TR" sz="3200" b="1" i="1" dirty="0" smtClean="0">
                <a:solidFill>
                  <a:srgbClr val="00B050"/>
                </a:solidFill>
              </a:rPr>
              <a:t>SAĞLIK HİZMETLERİ ALANINDAN BU ALANIN DALLARINA YERLEŞTİRİLECEK ÖĞRENCİ SAYILARI</a:t>
            </a:r>
            <a:endParaRPr lang="tr-TR" sz="3200" b="1" i="1" dirty="0">
              <a:solidFill>
                <a:srgbClr val="00B050"/>
              </a:solidFill>
            </a:endParaRPr>
          </a:p>
        </p:txBody>
      </p:sp>
      <p:sp>
        <p:nvSpPr>
          <p:cNvPr id="3" name="İçerik Yer Tutucusu 2"/>
          <p:cNvSpPr>
            <a:spLocks noGrp="1"/>
          </p:cNvSpPr>
          <p:nvPr>
            <p:ph idx="1"/>
          </p:nvPr>
        </p:nvSpPr>
        <p:spPr>
          <a:xfrm>
            <a:off x="457200" y="2060848"/>
            <a:ext cx="8229600" cy="4065315"/>
          </a:xfrm>
        </p:spPr>
        <p:txBody>
          <a:bodyPr>
            <a:normAutofit/>
          </a:bodyPr>
          <a:lstStyle/>
          <a:p>
            <a:pPr marL="0" indent="0" algn="ctr">
              <a:buNone/>
            </a:pPr>
            <a:r>
              <a:rPr lang="tr-TR" sz="2400" u="sng" dirty="0" smtClean="0">
                <a:solidFill>
                  <a:schemeClr val="tx2"/>
                </a:solidFill>
              </a:rPr>
              <a:t>ÖĞRENCİ MEVCUDUNUN</a:t>
            </a:r>
          </a:p>
          <a:p>
            <a:r>
              <a:rPr lang="tr-TR" sz="2400" b="1" dirty="0">
                <a:solidFill>
                  <a:srgbClr val="FF0000"/>
                </a:solidFill>
              </a:rPr>
              <a:t>% </a:t>
            </a:r>
            <a:r>
              <a:rPr lang="tr-TR" sz="2400" b="1" dirty="0" smtClean="0">
                <a:solidFill>
                  <a:srgbClr val="FF0000"/>
                </a:solidFill>
              </a:rPr>
              <a:t>15’i     </a:t>
            </a:r>
            <a:r>
              <a:rPr lang="tr-TR" sz="2400" dirty="0" smtClean="0"/>
              <a:t>YARDIMCI  EBELİK                                    </a:t>
            </a:r>
            <a:endParaRPr lang="tr-TR" sz="2400" dirty="0" smtClean="0"/>
          </a:p>
          <a:p>
            <a:r>
              <a:rPr lang="tr-TR" sz="2400" b="1" dirty="0" smtClean="0">
                <a:solidFill>
                  <a:srgbClr val="FF0000"/>
                </a:solidFill>
              </a:rPr>
              <a:t>% </a:t>
            </a:r>
            <a:r>
              <a:rPr lang="tr-TR" sz="2400" b="1" dirty="0" smtClean="0">
                <a:solidFill>
                  <a:srgbClr val="FF0000"/>
                </a:solidFill>
              </a:rPr>
              <a:t>30’u</a:t>
            </a:r>
            <a:r>
              <a:rPr lang="tr-TR" sz="2400" dirty="0" smtClean="0"/>
              <a:t>    YARDIMCI HEMŞİRELİK                </a:t>
            </a:r>
            <a:endParaRPr lang="tr-TR" sz="2400" dirty="0" smtClean="0"/>
          </a:p>
          <a:p>
            <a:r>
              <a:rPr lang="tr-TR" sz="2400" b="1" dirty="0" smtClean="0">
                <a:solidFill>
                  <a:srgbClr val="FF0000"/>
                </a:solidFill>
              </a:rPr>
              <a:t>%</a:t>
            </a:r>
            <a:r>
              <a:rPr lang="tr-TR" sz="2400" b="1" dirty="0">
                <a:solidFill>
                  <a:srgbClr val="FF0000"/>
                </a:solidFill>
              </a:rPr>
              <a:t>55’ i</a:t>
            </a:r>
            <a:r>
              <a:rPr lang="tr-TR" sz="2400" dirty="0" smtClean="0"/>
              <a:t>     SAĞLIK BAKIM TEKNİSYENLİĞİ </a:t>
            </a:r>
            <a:r>
              <a:rPr lang="tr-TR" sz="2400" b="1" dirty="0" smtClean="0">
                <a:solidFill>
                  <a:srgbClr val="FF0000"/>
                </a:solidFill>
              </a:rPr>
              <a:t>dallarına yerleştirilir.</a:t>
            </a:r>
            <a:endParaRPr lang="tr-TR" sz="2400" b="1" dirty="0">
              <a:solidFill>
                <a:srgbClr val="FF0000"/>
              </a:solidFill>
            </a:endParaRPr>
          </a:p>
        </p:txBody>
      </p:sp>
    </p:spTree>
    <p:extLst>
      <p:ext uri="{BB962C8B-B14F-4D97-AF65-F5344CB8AC3E}">
        <p14:creationId xmlns:p14="http://schemas.microsoft.com/office/powerpoint/2010/main" val="148284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HEMŞİRE YARDIMCISI</a:t>
            </a:r>
            <a:endParaRPr lang="tr-TR" b="1" dirty="0">
              <a:solidFill>
                <a:srgbClr val="FF0000"/>
              </a:solidFill>
            </a:endParaRPr>
          </a:p>
        </p:txBody>
      </p:sp>
      <p:sp>
        <p:nvSpPr>
          <p:cNvPr id="3" name="İçerik Yer Tutucusu 2"/>
          <p:cNvSpPr>
            <a:spLocks noGrp="1"/>
          </p:cNvSpPr>
          <p:nvPr>
            <p:ph idx="1"/>
          </p:nvPr>
        </p:nvSpPr>
        <p:spPr/>
        <p:txBody>
          <a:bodyPr/>
          <a:lstStyle/>
          <a:p>
            <a:pPr marL="0" indent="0" algn="just">
              <a:buNone/>
            </a:pPr>
            <a:r>
              <a:rPr lang="tr-TR" dirty="0" smtClean="0"/>
              <a:t>* </a:t>
            </a:r>
            <a:r>
              <a:rPr lang="tr-TR" sz="2400" dirty="0" smtClean="0"/>
              <a:t>Sağlık meslek liselerinin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endParaRPr lang="tr-TR" sz="2400" dirty="0"/>
          </a:p>
        </p:txBody>
      </p:sp>
      <p:pic>
        <p:nvPicPr>
          <p:cNvPr id="4098" name="Picture 2" descr="C:\Users\Lenovo\Desktop\nur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857414"/>
            <a:ext cx="3168352"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546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a:t>
            </a:r>
            <a:r>
              <a:rPr lang="tr-TR" b="1" dirty="0" smtClean="0">
                <a:solidFill>
                  <a:srgbClr val="FF0000"/>
                </a:solidFill>
              </a:rPr>
              <a:t>YARDIMCISI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Hasta odasının düzenini ve temizliğinin yapılmasını sağlar.</a:t>
            </a:r>
          </a:p>
          <a:p>
            <a:pPr algn="just"/>
            <a:r>
              <a:rPr lang="tr-TR" dirty="0" smtClean="0">
                <a:solidFill>
                  <a:srgbClr val="FF0000"/>
                </a:solidFill>
              </a:rPr>
              <a:t> </a:t>
            </a:r>
            <a:r>
              <a:rPr lang="tr-TR" dirty="0">
                <a:solidFill>
                  <a:srgbClr val="FF0000"/>
                </a:solidFill>
              </a:rPr>
              <a:t>Hastanın yatağını yapar,</a:t>
            </a:r>
          </a:p>
          <a:p>
            <a:pPr algn="just"/>
            <a:r>
              <a:rPr lang="tr-TR" dirty="0" smtClean="0"/>
              <a:t> </a:t>
            </a:r>
            <a:r>
              <a:rPr lang="tr-TR" dirty="0"/>
              <a:t>Hasta güvenliğinin sağlanmasına yardım eder.</a:t>
            </a:r>
          </a:p>
          <a:p>
            <a:pPr algn="just"/>
            <a:r>
              <a:rPr lang="tr-TR" dirty="0" smtClean="0">
                <a:solidFill>
                  <a:srgbClr val="FF0000"/>
                </a:solidFill>
              </a:rPr>
              <a:t> </a:t>
            </a:r>
            <a:r>
              <a:rPr lang="tr-TR" dirty="0">
                <a:solidFill>
                  <a:srgbClr val="FF0000"/>
                </a:solidFill>
              </a:rPr>
              <a:t>Hastanın tedavi planında yer alan ve hemşirenin uygun gördüğü oral ilaçları hastaya verir.</a:t>
            </a:r>
          </a:p>
          <a:p>
            <a:endParaRPr lang="tr-TR" dirty="0"/>
          </a:p>
        </p:txBody>
      </p:sp>
    </p:spTree>
    <p:extLst>
      <p:ext uri="{BB962C8B-B14F-4D97-AF65-F5344CB8AC3E}">
        <p14:creationId xmlns:p14="http://schemas.microsoft.com/office/powerpoint/2010/main" val="413540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normAutofit/>
          </a:bodyPr>
          <a:lstStyle/>
          <a:p>
            <a:r>
              <a:rPr lang="tr-TR" dirty="0" smtClean="0"/>
              <a:t> </a:t>
            </a:r>
            <a:r>
              <a:rPr lang="tr-TR" dirty="0"/>
              <a:t>Hastanın kişisel bakım ve temizliği ile ilgili gereksinimlerinin karşılanmasına yardım eder.</a:t>
            </a:r>
          </a:p>
          <a:p>
            <a:pPr algn="just"/>
            <a:r>
              <a:rPr lang="tr-TR" dirty="0" smtClean="0"/>
              <a:t> </a:t>
            </a:r>
            <a:r>
              <a:rPr lang="tr-TR" dirty="0">
                <a:solidFill>
                  <a:srgbClr val="FF0000"/>
                </a:solidFill>
              </a:rPr>
              <a:t>Hastanın deri bütünlüğünü gözlemleyerek hemşireye bilgi verir. </a:t>
            </a:r>
            <a:endParaRPr lang="tr-TR" dirty="0" smtClean="0">
              <a:solidFill>
                <a:srgbClr val="FF0000"/>
              </a:solidFill>
            </a:endParaRPr>
          </a:p>
          <a:p>
            <a:pPr algn="just"/>
            <a:r>
              <a:rPr lang="tr-TR" dirty="0"/>
              <a:t> </a:t>
            </a:r>
            <a:r>
              <a:rPr lang="tr-TR" dirty="0" smtClean="0"/>
              <a:t>Hastaların </a:t>
            </a:r>
            <a:r>
              <a:rPr lang="tr-TR" dirty="0"/>
              <a:t>muayene, tetkik ve tedavi için hazırlanmasına, tıbbi işlem öncesinde elbiselerinin değiştirilmesine ve işlem sonrasında giyinmesine yardım eder.</a:t>
            </a:r>
          </a:p>
          <a:p>
            <a:pPr algn="just"/>
            <a:r>
              <a:rPr lang="tr-TR" dirty="0" smtClean="0"/>
              <a:t> </a:t>
            </a:r>
            <a:r>
              <a:rPr lang="tr-TR" dirty="0">
                <a:solidFill>
                  <a:srgbClr val="FF0000"/>
                </a:solidFill>
              </a:rPr>
              <a:t>Yatak yarasını önlemeye yönelik koruyucu işlemlerde hemşireye yardım eder.</a:t>
            </a:r>
          </a:p>
          <a:p>
            <a:endParaRPr lang="tr-TR" dirty="0"/>
          </a:p>
        </p:txBody>
      </p:sp>
    </p:spTree>
    <p:extLst>
      <p:ext uri="{BB962C8B-B14F-4D97-AF65-F5344CB8AC3E}">
        <p14:creationId xmlns:p14="http://schemas.microsoft.com/office/powerpoint/2010/main" val="3372835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370</TotalTime>
  <Words>1062</Words>
  <Application>Microsoft Office PowerPoint</Application>
  <PresentationFormat>Ekran Gösterisi (4:3)</PresentationFormat>
  <Paragraphs>134</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Calibri Light</vt:lpstr>
      <vt:lpstr>Wingdings</vt:lpstr>
      <vt:lpstr>Geçmişe bakış</vt:lpstr>
      <vt:lpstr>PowerPoint Sunusu</vt:lpstr>
      <vt:lpstr>ALANIMIZ</vt:lpstr>
      <vt:lpstr>ALAN SEÇİMİ</vt:lpstr>
      <vt:lpstr>ALANA GEÇİŞ KOŞULU</vt:lpstr>
      <vt:lpstr>PowerPoint Sunusu</vt:lpstr>
      <vt:lpstr> SAĞLIK HİZMETLERİ ALANINDAN BU ALANIN DALLARINA YERLEŞTİRİLECEK ÖĞRENCİ SAYILARI</vt:lpstr>
      <vt:lpstr>HEMŞİRE YARDIMCISI</vt:lpstr>
      <vt:lpstr>HEMŞİRE YARDIMCISI GÖREVLERİ</vt:lpstr>
      <vt:lpstr>HEMŞİRE YARDIMCISI GÖREVLERİ</vt:lpstr>
      <vt:lpstr>HEMŞİRE YARDIMCISI GÖREVLERİ</vt:lpstr>
      <vt:lpstr>HEMŞİRE YARDIMCISI GÖREVLERİ</vt:lpstr>
      <vt:lpstr>HEMŞİRE YARDIMCISI GÖREVLERİ</vt:lpstr>
      <vt:lpstr>HEMŞİRE YARDIMCISI GÖREVLERİ</vt:lpstr>
      <vt:lpstr>EBE YARDIMCISI</vt:lpstr>
      <vt:lpstr>EBE YARDIMCISI GÖREVLERİ</vt:lpstr>
      <vt:lpstr>EBE YARDIMCISI GÖREVLERİ</vt:lpstr>
      <vt:lpstr>EBE YARDIMCISI GÖREVLERİ</vt:lpstr>
      <vt:lpstr>EBE YARDIMCISI GÖREVLERİ</vt:lpstr>
      <vt:lpstr>SAĞLIK BAKIM TEKNİSYENİ</vt:lpstr>
      <vt:lpstr>SAĞLIK BAKIM TEKNİSYENİ GÖREVLERİ</vt:lpstr>
      <vt:lpstr>SAĞLIK BAKIM TEKNİSYENİ GÖREVLERİ</vt:lpstr>
      <vt:lpstr>SAĞLIK BAKIM TEKNİSYENİ GÖREVLERİ</vt:lpstr>
      <vt:lpstr>SAĞLIK BAKIM TEKNİSYENİ GÖREVLERİ</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Tuncay</cp:lastModifiedBy>
  <cp:revision>47</cp:revision>
  <dcterms:created xsi:type="dcterms:W3CDTF">2016-02-10T08:09:12Z</dcterms:created>
  <dcterms:modified xsi:type="dcterms:W3CDTF">2023-03-27T10:42:22Z</dcterms:modified>
</cp:coreProperties>
</file>